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Inter Bold" charset="1" panose="020B0802030000000004"/>
      <p:regular r:id="rId18"/>
    </p:embeddedFont>
    <p:embeddedFont>
      <p:font typeface="Open Sans" charset="1" panose="00000000000000000000"/>
      <p:regular r:id="rId19"/>
    </p:embeddedFont>
    <p:embeddedFont>
      <p:font typeface="Open Sans Bold" charset="1" panose="00000000000000000000"/>
      <p:regular r:id="rId20"/>
    </p:embeddedFont>
    <p:embeddedFont>
      <p:font typeface="Open Sans Semi-Bold" charset="1" panose="00000000000000000000"/>
      <p:regular r:id="rId21"/>
    </p:embeddedFont>
    <p:embeddedFont>
      <p:font typeface="Inter Medium" charset="1" panose="02000503000000020004"/>
      <p:regular r:id="rId22"/>
    </p:embeddedFont>
    <p:embeddedFont>
      <p:font typeface="Inter Ultra-Bold" charset="1" panose="02000503000000020004"/>
      <p:regular r:id="rId23"/>
    </p:embeddedFont>
    <p:embeddedFont>
      <p:font typeface="Canva Sans Bold" charset="1" panose="020B0803030501040103"/>
      <p:regular r:id="rId24"/>
    </p:embeddedFont>
    <p:embeddedFont>
      <p:font typeface="Inter Heavy" charset="1" panose="02000503000000020004"/>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https://expense-tracker-backend-api-endpoints.netlify.app" TargetMode="External" Type="http://schemas.openxmlformats.org/officeDocument/2006/relationships/hyperlink"/></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jpe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02759" y="6802807"/>
            <a:ext cx="5402508" cy="540250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AutoShape 5" id="5"/>
          <p:cNvSpPr/>
          <p:nvPr/>
        </p:nvSpPr>
        <p:spPr>
          <a:xfrm>
            <a:off x="1074658" y="8563446"/>
            <a:ext cx="16138684" cy="0"/>
          </a:xfrm>
          <a:prstGeom prst="line">
            <a:avLst/>
          </a:prstGeom>
          <a:ln cap="flat" w="38100">
            <a:solidFill>
              <a:srgbClr val="17726D"/>
            </a:solidFill>
            <a:prstDash val="solid"/>
            <a:headEnd type="none" len="sm" w="sm"/>
            <a:tailEnd type="none" len="sm" w="sm"/>
          </a:ln>
        </p:spPr>
      </p:sp>
      <p:grpSp>
        <p:nvGrpSpPr>
          <p:cNvPr name="Group 6" id="6"/>
          <p:cNvGrpSpPr/>
          <p:nvPr/>
        </p:nvGrpSpPr>
        <p:grpSpPr>
          <a:xfrm rot="0">
            <a:off x="10785978" y="1231643"/>
            <a:ext cx="4758515" cy="475851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9" id="9"/>
          <p:cNvGrpSpPr/>
          <p:nvPr/>
        </p:nvGrpSpPr>
        <p:grpSpPr>
          <a:xfrm rot="0">
            <a:off x="1074658" y="5553371"/>
            <a:ext cx="447675" cy="44767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726D"/>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12" id="12"/>
          <p:cNvGrpSpPr/>
          <p:nvPr/>
        </p:nvGrpSpPr>
        <p:grpSpPr>
          <a:xfrm rot="0">
            <a:off x="15972039" y="656036"/>
            <a:ext cx="1241303" cy="575606"/>
            <a:chOff x="0" y="0"/>
            <a:chExt cx="326928" cy="151600"/>
          </a:xfrm>
        </p:grpSpPr>
        <p:sp>
          <p:nvSpPr>
            <p:cNvPr name="Freeform 13" id="13"/>
            <p:cNvSpPr/>
            <p:nvPr/>
          </p:nvSpPr>
          <p:spPr>
            <a:xfrm flipH="false" flipV="false" rot="0">
              <a:off x="0" y="0"/>
              <a:ext cx="326928" cy="151600"/>
            </a:xfrm>
            <a:custGeom>
              <a:avLst/>
              <a:gdLst/>
              <a:ahLst/>
              <a:cxnLst/>
              <a:rect r="r" b="b" t="t" l="l"/>
              <a:pathLst>
                <a:path h="151600" w="326928">
                  <a:moveTo>
                    <a:pt x="75800" y="0"/>
                  </a:moveTo>
                  <a:lnTo>
                    <a:pt x="251128" y="0"/>
                  </a:lnTo>
                  <a:cubicBezTo>
                    <a:pt x="292991" y="0"/>
                    <a:pt x="326928" y="33937"/>
                    <a:pt x="326928" y="75800"/>
                  </a:cubicBezTo>
                  <a:lnTo>
                    <a:pt x="326928" y="75800"/>
                  </a:lnTo>
                  <a:cubicBezTo>
                    <a:pt x="326928" y="117663"/>
                    <a:pt x="292991" y="151600"/>
                    <a:pt x="251128" y="151600"/>
                  </a:cubicBezTo>
                  <a:lnTo>
                    <a:pt x="75800" y="151600"/>
                  </a:lnTo>
                  <a:cubicBezTo>
                    <a:pt x="33937" y="151600"/>
                    <a:pt x="0" y="117663"/>
                    <a:pt x="0" y="75800"/>
                  </a:cubicBezTo>
                  <a:lnTo>
                    <a:pt x="0" y="75800"/>
                  </a:lnTo>
                  <a:cubicBezTo>
                    <a:pt x="0" y="33937"/>
                    <a:pt x="33937" y="0"/>
                    <a:pt x="75800" y="0"/>
                  </a:cubicBezTo>
                  <a:close/>
                </a:path>
              </a:pathLst>
            </a:custGeom>
            <a:solidFill>
              <a:srgbClr val="17726D"/>
            </a:solidFill>
          </p:spPr>
        </p:sp>
        <p:sp>
          <p:nvSpPr>
            <p:cNvPr name="TextBox 14" id="14"/>
            <p:cNvSpPr txBox="true"/>
            <p:nvPr/>
          </p:nvSpPr>
          <p:spPr>
            <a:xfrm>
              <a:off x="0" y="-47625"/>
              <a:ext cx="326928" cy="199225"/>
            </a:xfrm>
            <a:prstGeom prst="rect">
              <a:avLst/>
            </a:prstGeom>
          </p:spPr>
          <p:txBody>
            <a:bodyPr anchor="ctr" rtlCol="false" tIns="50800" lIns="50800" bIns="50800" rIns="50800"/>
            <a:lstStyle/>
            <a:p>
              <a:pPr algn="ctr">
                <a:lnSpc>
                  <a:spcPts val="2479"/>
                </a:lnSpc>
              </a:pPr>
            </a:p>
          </p:txBody>
        </p:sp>
      </p:grpSp>
      <p:sp>
        <p:nvSpPr>
          <p:cNvPr name="Freeform 15" id="15"/>
          <p:cNvSpPr/>
          <p:nvPr/>
        </p:nvSpPr>
        <p:spPr>
          <a:xfrm flipH="false" flipV="false" rot="0">
            <a:off x="16275918" y="793769"/>
            <a:ext cx="633545" cy="300142"/>
          </a:xfrm>
          <a:custGeom>
            <a:avLst/>
            <a:gdLst/>
            <a:ahLst/>
            <a:cxnLst/>
            <a:rect r="r" b="b" t="t" l="l"/>
            <a:pathLst>
              <a:path h="300142" w="633545">
                <a:moveTo>
                  <a:pt x="0" y="0"/>
                </a:moveTo>
                <a:lnTo>
                  <a:pt x="633545" y="0"/>
                </a:lnTo>
                <a:lnTo>
                  <a:pt x="633545" y="300141"/>
                </a:lnTo>
                <a:lnTo>
                  <a:pt x="0" y="3001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2116514" y="579836"/>
            <a:ext cx="2917423" cy="1942247"/>
          </a:xfrm>
          <a:prstGeom prst="rect">
            <a:avLst/>
          </a:prstGeom>
        </p:spPr>
        <p:txBody>
          <a:bodyPr anchor="t" rtlCol="false" tIns="0" lIns="0" bIns="0" rIns="0">
            <a:spAutoFit/>
          </a:bodyPr>
          <a:lstStyle/>
          <a:p>
            <a:pPr algn="l">
              <a:lnSpc>
                <a:spcPts val="5156"/>
              </a:lnSpc>
            </a:pPr>
            <a:r>
              <a:rPr lang="en-US" sz="3683">
                <a:solidFill>
                  <a:srgbClr val="17726D"/>
                </a:solidFill>
                <a:latin typeface="Inter Bold"/>
                <a:ea typeface="Inter Bold"/>
                <a:cs typeface="Inter Bold"/>
                <a:sym typeface="Inter Bold"/>
              </a:rPr>
              <a:t>APO SOFTWARES TECH CO.</a:t>
            </a:r>
          </a:p>
        </p:txBody>
      </p:sp>
      <p:sp>
        <p:nvSpPr>
          <p:cNvPr name="TextBox 17" id="17"/>
          <p:cNvSpPr txBox="true"/>
          <p:nvPr/>
        </p:nvSpPr>
        <p:spPr>
          <a:xfrm rot="0">
            <a:off x="1074658" y="9213231"/>
            <a:ext cx="2012164" cy="290830"/>
          </a:xfrm>
          <a:prstGeom prst="rect">
            <a:avLst/>
          </a:prstGeom>
        </p:spPr>
        <p:txBody>
          <a:bodyPr anchor="t" rtlCol="false" tIns="0" lIns="0" bIns="0" rIns="0">
            <a:spAutoFit/>
          </a:bodyPr>
          <a:lstStyle/>
          <a:p>
            <a:pPr algn="just" marL="0" indent="0" lvl="0">
              <a:lnSpc>
                <a:spcPts val="2479"/>
              </a:lnSpc>
            </a:pPr>
            <a:r>
              <a:rPr lang="en-US" sz="1599">
                <a:solidFill>
                  <a:srgbClr val="000000"/>
                </a:solidFill>
                <a:latin typeface="Open Sans"/>
                <a:ea typeface="Open Sans"/>
                <a:cs typeface="Open Sans"/>
                <a:sym typeface="Open Sans"/>
              </a:rPr>
              <a:t>+254115348341</a:t>
            </a:r>
          </a:p>
        </p:txBody>
      </p:sp>
      <p:sp>
        <p:nvSpPr>
          <p:cNvPr name="TextBox 18" id="18"/>
          <p:cNvSpPr txBox="true"/>
          <p:nvPr/>
        </p:nvSpPr>
        <p:spPr>
          <a:xfrm rot="0">
            <a:off x="1074658" y="8881603"/>
            <a:ext cx="2012164" cy="290830"/>
          </a:xfrm>
          <a:prstGeom prst="rect">
            <a:avLst/>
          </a:prstGeom>
        </p:spPr>
        <p:txBody>
          <a:bodyPr anchor="t" rtlCol="false" tIns="0" lIns="0" bIns="0" rIns="0">
            <a:spAutoFit/>
          </a:bodyPr>
          <a:lstStyle/>
          <a:p>
            <a:pPr algn="just" marL="0" indent="0" lvl="0">
              <a:lnSpc>
                <a:spcPts val="2479"/>
              </a:lnSpc>
            </a:pPr>
            <a:r>
              <a:rPr lang="en-US" sz="1599">
                <a:solidFill>
                  <a:srgbClr val="000000"/>
                </a:solidFill>
                <a:latin typeface="Open Sans Bold"/>
                <a:ea typeface="Open Sans Bold"/>
                <a:cs typeface="Open Sans Bold"/>
                <a:sym typeface="Open Sans Bold"/>
              </a:rPr>
              <a:t>Telephone</a:t>
            </a:r>
          </a:p>
        </p:txBody>
      </p:sp>
      <p:sp>
        <p:nvSpPr>
          <p:cNvPr name="TextBox 19" id="19"/>
          <p:cNvSpPr txBox="true"/>
          <p:nvPr/>
        </p:nvSpPr>
        <p:spPr>
          <a:xfrm rot="0">
            <a:off x="3575225" y="9213231"/>
            <a:ext cx="2725663" cy="290830"/>
          </a:xfrm>
          <a:prstGeom prst="rect">
            <a:avLst/>
          </a:prstGeom>
        </p:spPr>
        <p:txBody>
          <a:bodyPr anchor="t" rtlCol="false" tIns="0" lIns="0" bIns="0" rIns="0">
            <a:spAutoFit/>
          </a:bodyPr>
          <a:lstStyle/>
          <a:p>
            <a:pPr algn="just" marL="0" indent="0" lvl="0">
              <a:lnSpc>
                <a:spcPts val="2479"/>
              </a:lnSpc>
            </a:pPr>
            <a:r>
              <a:rPr lang="en-US" sz="1599">
                <a:solidFill>
                  <a:srgbClr val="000000"/>
                </a:solidFill>
                <a:latin typeface="Open Sans"/>
                <a:ea typeface="Open Sans"/>
                <a:cs typeface="Open Sans"/>
                <a:sym typeface="Open Sans"/>
              </a:rPr>
              <a:t>001, Nairobi-Kenya</a:t>
            </a:r>
          </a:p>
        </p:txBody>
      </p:sp>
      <p:sp>
        <p:nvSpPr>
          <p:cNvPr name="TextBox 20" id="20"/>
          <p:cNvSpPr txBox="true"/>
          <p:nvPr/>
        </p:nvSpPr>
        <p:spPr>
          <a:xfrm rot="0">
            <a:off x="6824763" y="9213231"/>
            <a:ext cx="2868747" cy="919480"/>
          </a:xfrm>
          <a:prstGeom prst="rect">
            <a:avLst/>
          </a:prstGeom>
        </p:spPr>
        <p:txBody>
          <a:bodyPr anchor="t" rtlCol="false" tIns="0" lIns="0" bIns="0" rIns="0">
            <a:spAutoFit/>
          </a:bodyPr>
          <a:lstStyle/>
          <a:p>
            <a:pPr algn="just" marL="0" indent="0" lvl="0">
              <a:lnSpc>
                <a:spcPts val="2479"/>
              </a:lnSpc>
            </a:pPr>
            <a:r>
              <a:rPr lang="en-US" sz="1599" u="sng">
                <a:solidFill>
                  <a:srgbClr val="000000"/>
                </a:solidFill>
                <a:latin typeface="Open Sans"/>
                <a:ea typeface="Open Sans"/>
                <a:cs typeface="Open Sans"/>
                <a:sym typeface="Open Sans"/>
                <a:hlinkClick r:id="rId4" tooltip="https://expense-tracker-backend-api-endpoints.netlify.app"/>
              </a:rPr>
              <a:t>https://expense-tracker-backend-api-endpoints.netlify.app/</a:t>
            </a:r>
          </a:p>
        </p:txBody>
      </p:sp>
      <p:sp>
        <p:nvSpPr>
          <p:cNvPr name="TextBox 21" id="21"/>
          <p:cNvSpPr txBox="true"/>
          <p:nvPr/>
        </p:nvSpPr>
        <p:spPr>
          <a:xfrm rot="0">
            <a:off x="3575225" y="8881603"/>
            <a:ext cx="2725663" cy="290830"/>
          </a:xfrm>
          <a:prstGeom prst="rect">
            <a:avLst/>
          </a:prstGeom>
        </p:spPr>
        <p:txBody>
          <a:bodyPr anchor="t" rtlCol="false" tIns="0" lIns="0" bIns="0" rIns="0">
            <a:spAutoFit/>
          </a:bodyPr>
          <a:lstStyle/>
          <a:p>
            <a:pPr algn="just" marL="0" indent="0" lvl="0">
              <a:lnSpc>
                <a:spcPts val="2479"/>
              </a:lnSpc>
            </a:pPr>
            <a:r>
              <a:rPr lang="en-US" sz="1599">
                <a:solidFill>
                  <a:srgbClr val="000000"/>
                </a:solidFill>
                <a:latin typeface="Open Sans Bold"/>
                <a:ea typeface="Open Sans Bold"/>
                <a:cs typeface="Open Sans Bold"/>
                <a:sym typeface="Open Sans Bold"/>
              </a:rPr>
              <a:t>Address</a:t>
            </a:r>
          </a:p>
        </p:txBody>
      </p:sp>
      <p:sp>
        <p:nvSpPr>
          <p:cNvPr name="TextBox 22" id="22"/>
          <p:cNvSpPr txBox="true"/>
          <p:nvPr/>
        </p:nvSpPr>
        <p:spPr>
          <a:xfrm rot="0">
            <a:off x="6824763" y="8881603"/>
            <a:ext cx="2868747" cy="290830"/>
          </a:xfrm>
          <a:prstGeom prst="rect">
            <a:avLst/>
          </a:prstGeom>
        </p:spPr>
        <p:txBody>
          <a:bodyPr anchor="t" rtlCol="false" tIns="0" lIns="0" bIns="0" rIns="0">
            <a:spAutoFit/>
          </a:bodyPr>
          <a:lstStyle/>
          <a:p>
            <a:pPr algn="just" marL="0" indent="0" lvl="0">
              <a:lnSpc>
                <a:spcPts val="2479"/>
              </a:lnSpc>
            </a:pPr>
            <a:r>
              <a:rPr lang="en-US" sz="1599">
                <a:solidFill>
                  <a:srgbClr val="000000"/>
                </a:solidFill>
                <a:latin typeface="Open Sans Bold"/>
                <a:ea typeface="Open Sans Bold"/>
                <a:cs typeface="Open Sans Bold"/>
                <a:sym typeface="Open Sans Bold"/>
              </a:rPr>
              <a:t>Website</a:t>
            </a:r>
          </a:p>
        </p:txBody>
      </p:sp>
      <p:sp>
        <p:nvSpPr>
          <p:cNvPr name="TextBox 23" id="23"/>
          <p:cNvSpPr txBox="true"/>
          <p:nvPr/>
        </p:nvSpPr>
        <p:spPr>
          <a:xfrm rot="0">
            <a:off x="14344595" y="8862553"/>
            <a:ext cx="2868747" cy="368301"/>
          </a:xfrm>
          <a:prstGeom prst="rect">
            <a:avLst/>
          </a:prstGeom>
        </p:spPr>
        <p:txBody>
          <a:bodyPr anchor="t" rtlCol="false" tIns="0" lIns="0" bIns="0" rIns="0">
            <a:spAutoFit/>
          </a:bodyPr>
          <a:lstStyle/>
          <a:p>
            <a:pPr algn="r" marL="0" indent="0" lvl="0">
              <a:lnSpc>
                <a:spcPts val="3099"/>
              </a:lnSpc>
            </a:pPr>
            <a:r>
              <a:rPr lang="en-US" sz="1999">
                <a:solidFill>
                  <a:srgbClr val="000000"/>
                </a:solidFill>
                <a:latin typeface="Open Sans Bold"/>
                <a:ea typeface="Open Sans Bold"/>
                <a:cs typeface="Open Sans Bold"/>
                <a:sym typeface="Open Sans Bold"/>
              </a:rPr>
              <a:t>August 16</a:t>
            </a:r>
          </a:p>
        </p:txBody>
      </p:sp>
      <p:sp>
        <p:nvSpPr>
          <p:cNvPr name="TextBox 24" id="24"/>
          <p:cNvSpPr txBox="true"/>
          <p:nvPr/>
        </p:nvSpPr>
        <p:spPr>
          <a:xfrm rot="0">
            <a:off x="1690843" y="5507968"/>
            <a:ext cx="8069342" cy="481330"/>
          </a:xfrm>
          <a:prstGeom prst="rect">
            <a:avLst/>
          </a:prstGeom>
        </p:spPr>
        <p:txBody>
          <a:bodyPr anchor="t" rtlCol="false" tIns="0" lIns="0" bIns="0" rIns="0">
            <a:spAutoFit/>
          </a:bodyPr>
          <a:lstStyle/>
          <a:p>
            <a:pPr algn="l" marL="0" indent="0" lvl="0">
              <a:lnSpc>
                <a:spcPts val="3919"/>
              </a:lnSpc>
            </a:pPr>
            <a:r>
              <a:rPr lang="en-US" sz="2799" spc="207">
                <a:solidFill>
                  <a:srgbClr val="000000"/>
                </a:solidFill>
                <a:latin typeface="Open Sans Semi-Bold"/>
                <a:ea typeface="Open Sans Semi-Bold"/>
                <a:cs typeface="Open Sans Semi-Bold"/>
                <a:sym typeface="Open Sans Semi-Bold"/>
              </a:rPr>
              <a:t>PITCH DECK BUSINESS SOLUTION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78614" y="0"/>
            <a:ext cx="7799121" cy="6275956"/>
            <a:chOff x="0" y="0"/>
            <a:chExt cx="2054089" cy="1652927"/>
          </a:xfrm>
        </p:grpSpPr>
        <p:sp>
          <p:nvSpPr>
            <p:cNvPr name="Freeform 3" id="3"/>
            <p:cNvSpPr/>
            <p:nvPr/>
          </p:nvSpPr>
          <p:spPr>
            <a:xfrm flipH="false" flipV="false" rot="0">
              <a:off x="0" y="0"/>
              <a:ext cx="2054089" cy="1652927"/>
            </a:xfrm>
            <a:custGeom>
              <a:avLst/>
              <a:gdLst/>
              <a:ahLst/>
              <a:cxnLst/>
              <a:rect r="r" b="b" t="t" l="l"/>
              <a:pathLst>
                <a:path h="1652927" w="2054089">
                  <a:moveTo>
                    <a:pt x="0" y="0"/>
                  </a:moveTo>
                  <a:lnTo>
                    <a:pt x="2054089" y="0"/>
                  </a:lnTo>
                  <a:lnTo>
                    <a:pt x="2054089" y="1652927"/>
                  </a:lnTo>
                  <a:lnTo>
                    <a:pt x="0" y="1652927"/>
                  </a:lnTo>
                  <a:close/>
                </a:path>
              </a:pathLst>
            </a:custGeom>
            <a:solidFill>
              <a:srgbClr val="17726D"/>
            </a:solidFill>
          </p:spPr>
        </p:sp>
        <p:sp>
          <p:nvSpPr>
            <p:cNvPr name="TextBox 4" id="4"/>
            <p:cNvSpPr txBox="true"/>
            <p:nvPr/>
          </p:nvSpPr>
          <p:spPr>
            <a:xfrm>
              <a:off x="0" y="-47625"/>
              <a:ext cx="2054089" cy="1700552"/>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0" y="8790247"/>
            <a:ext cx="778614" cy="1496753"/>
            <a:chOff x="0" y="0"/>
            <a:chExt cx="205067" cy="394207"/>
          </a:xfrm>
        </p:grpSpPr>
        <p:sp>
          <p:nvSpPr>
            <p:cNvPr name="Freeform 6" id="6"/>
            <p:cNvSpPr/>
            <p:nvPr/>
          </p:nvSpPr>
          <p:spPr>
            <a:xfrm flipH="false" flipV="false" rot="0">
              <a:off x="0" y="0"/>
              <a:ext cx="205067" cy="394207"/>
            </a:xfrm>
            <a:custGeom>
              <a:avLst/>
              <a:gdLst/>
              <a:ahLst/>
              <a:cxnLst/>
              <a:rect r="r" b="b" t="t" l="l"/>
              <a:pathLst>
                <a:path h="394207" w="205067">
                  <a:moveTo>
                    <a:pt x="0" y="0"/>
                  </a:moveTo>
                  <a:lnTo>
                    <a:pt x="205067" y="0"/>
                  </a:lnTo>
                  <a:lnTo>
                    <a:pt x="205067" y="394207"/>
                  </a:lnTo>
                  <a:lnTo>
                    <a:pt x="0" y="394207"/>
                  </a:lnTo>
                  <a:close/>
                </a:path>
              </a:pathLst>
            </a:custGeom>
            <a:solidFill>
              <a:srgbClr val="17726D"/>
            </a:solidFill>
          </p:spPr>
        </p:sp>
        <p:sp>
          <p:nvSpPr>
            <p:cNvPr name="TextBox 7" id="7"/>
            <p:cNvSpPr txBox="true"/>
            <p:nvPr/>
          </p:nvSpPr>
          <p:spPr>
            <a:xfrm>
              <a:off x="0" y="-47625"/>
              <a:ext cx="205067" cy="441832"/>
            </a:xfrm>
            <a:prstGeom prst="rect">
              <a:avLst/>
            </a:prstGeom>
          </p:spPr>
          <p:txBody>
            <a:bodyPr anchor="ctr" rtlCol="false" tIns="50800" lIns="50800" bIns="50800" rIns="50800"/>
            <a:lstStyle/>
            <a:p>
              <a:pPr algn="ctr">
                <a:lnSpc>
                  <a:spcPts val="2479"/>
                </a:lnSpc>
              </a:pPr>
            </a:p>
          </p:txBody>
        </p:sp>
      </p:grpSp>
      <p:sp>
        <p:nvSpPr>
          <p:cNvPr name="AutoShape 8" id="8"/>
          <p:cNvSpPr/>
          <p:nvPr/>
        </p:nvSpPr>
        <p:spPr>
          <a:xfrm flipV="true">
            <a:off x="1359021" y="2418387"/>
            <a:ext cx="1858299" cy="0"/>
          </a:xfrm>
          <a:prstGeom prst="line">
            <a:avLst/>
          </a:prstGeom>
          <a:ln cap="flat" w="76200">
            <a:solidFill>
              <a:srgbClr val="EAE4D2"/>
            </a:solidFill>
            <a:prstDash val="solid"/>
            <a:headEnd type="none" len="sm" w="sm"/>
            <a:tailEnd type="none" len="sm" w="sm"/>
          </a:ln>
        </p:spPr>
      </p:sp>
      <p:pic>
        <p:nvPicPr>
          <p:cNvPr name="Picture 9" id="9"/>
          <p:cNvPicPr>
            <a:picLocks noChangeAspect="true"/>
          </p:cNvPicPr>
          <p:nvPr/>
        </p:nvPicPr>
        <p:blipFill>
          <a:blip r:embed="rId2"/>
          <a:stretch>
            <a:fillRect/>
          </a:stretch>
        </p:blipFill>
        <p:spPr>
          <a:xfrm rot="0">
            <a:off x="8654328" y="-90030"/>
            <a:ext cx="9387242" cy="6444425"/>
          </a:xfrm>
          <a:prstGeom prst="rect">
            <a:avLst/>
          </a:prstGeom>
        </p:spPr>
      </p:pic>
      <p:grpSp>
        <p:nvGrpSpPr>
          <p:cNvPr name="Group 10" id="10"/>
          <p:cNvGrpSpPr/>
          <p:nvPr/>
        </p:nvGrpSpPr>
        <p:grpSpPr>
          <a:xfrm rot="0">
            <a:off x="778614" y="6275956"/>
            <a:ext cx="7799121" cy="4011044"/>
            <a:chOff x="0" y="0"/>
            <a:chExt cx="10398828" cy="5348058"/>
          </a:xfrm>
        </p:grpSpPr>
        <p:pic>
          <p:nvPicPr>
            <p:cNvPr name="Picture 11" id="11"/>
            <p:cNvPicPr>
              <a:picLocks noChangeAspect="true"/>
            </p:cNvPicPr>
            <p:nvPr/>
          </p:nvPicPr>
          <p:blipFill>
            <a:blip r:embed="rId3"/>
            <a:srcRect l="0" t="6781" r="0" b="6781"/>
            <a:stretch>
              <a:fillRect/>
            </a:stretch>
          </p:blipFill>
          <p:spPr>
            <a:xfrm flipH="false" flipV="false">
              <a:off x="0" y="0"/>
              <a:ext cx="10398828" cy="5348058"/>
            </a:xfrm>
            <a:prstGeom prst="rect">
              <a:avLst/>
            </a:prstGeom>
          </p:spPr>
        </p:pic>
      </p:grpSp>
      <p:grpSp>
        <p:nvGrpSpPr>
          <p:cNvPr name="Group 12" id="12"/>
          <p:cNvGrpSpPr/>
          <p:nvPr/>
        </p:nvGrpSpPr>
        <p:grpSpPr>
          <a:xfrm rot="0">
            <a:off x="8917018" y="5908655"/>
            <a:ext cx="738460" cy="73846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15" id="15"/>
          <p:cNvSpPr txBox="true"/>
          <p:nvPr/>
        </p:nvSpPr>
        <p:spPr>
          <a:xfrm rot="0">
            <a:off x="1359021" y="562269"/>
            <a:ext cx="6543494" cy="984885"/>
          </a:xfrm>
          <a:prstGeom prst="rect">
            <a:avLst/>
          </a:prstGeom>
        </p:spPr>
        <p:txBody>
          <a:bodyPr anchor="t" rtlCol="false" tIns="0" lIns="0" bIns="0" rIns="0">
            <a:spAutoFit/>
          </a:bodyPr>
          <a:lstStyle/>
          <a:p>
            <a:pPr algn="l">
              <a:lnSpc>
                <a:spcPts val="7560"/>
              </a:lnSpc>
            </a:pPr>
            <a:r>
              <a:rPr lang="en-US" sz="7200">
                <a:solidFill>
                  <a:srgbClr val="FFFFFF"/>
                </a:solidFill>
                <a:latin typeface="Inter Bold"/>
                <a:ea typeface="Inter Bold"/>
                <a:cs typeface="Inter Bold"/>
                <a:sym typeface="Inter Bold"/>
              </a:rPr>
              <a:t>STATISTIC</a:t>
            </a:r>
          </a:p>
        </p:txBody>
      </p:sp>
      <p:sp>
        <p:nvSpPr>
          <p:cNvPr name="TextBox 16" id="16"/>
          <p:cNvSpPr txBox="true"/>
          <p:nvPr/>
        </p:nvSpPr>
        <p:spPr>
          <a:xfrm rot="0">
            <a:off x="1368546" y="1556679"/>
            <a:ext cx="6533969" cy="396240"/>
          </a:xfrm>
          <a:prstGeom prst="rect">
            <a:avLst/>
          </a:prstGeom>
        </p:spPr>
        <p:txBody>
          <a:bodyPr anchor="t" rtlCol="false" tIns="0" lIns="0" bIns="0" rIns="0">
            <a:spAutoFit/>
          </a:bodyPr>
          <a:lstStyle/>
          <a:p>
            <a:pPr algn="l" marL="0" indent="0" lvl="0">
              <a:lnSpc>
                <a:spcPts val="3359"/>
              </a:lnSpc>
            </a:pPr>
            <a:r>
              <a:rPr lang="en-US" sz="2400" spc="177">
                <a:solidFill>
                  <a:srgbClr val="FFFFFF"/>
                </a:solidFill>
                <a:latin typeface="Open Sans Semi-Bold"/>
                <a:ea typeface="Open Sans Semi-Bold"/>
                <a:cs typeface="Open Sans Semi-Bold"/>
                <a:sym typeface="Open Sans Semi-Bold"/>
              </a:rPr>
              <a:t>CLIENT’S SATISFACTION</a:t>
            </a:r>
          </a:p>
        </p:txBody>
      </p:sp>
      <p:sp>
        <p:nvSpPr>
          <p:cNvPr name="TextBox 17" id="17"/>
          <p:cNvSpPr txBox="true"/>
          <p:nvPr/>
        </p:nvSpPr>
        <p:spPr>
          <a:xfrm rot="0">
            <a:off x="1368546" y="3021965"/>
            <a:ext cx="6533969" cy="2121535"/>
          </a:xfrm>
          <a:prstGeom prst="rect">
            <a:avLst/>
          </a:prstGeom>
        </p:spPr>
        <p:txBody>
          <a:bodyPr anchor="t" rtlCol="false" tIns="0" lIns="0" bIns="0" rIns="0">
            <a:spAutoFit/>
          </a:bodyPr>
          <a:lstStyle/>
          <a:p>
            <a:pPr algn="just" marL="0" indent="0" lvl="0">
              <a:lnSpc>
                <a:spcPts val="3410"/>
              </a:lnSpc>
            </a:pPr>
            <a:r>
              <a:rPr lang="en-US" sz="2200">
                <a:solidFill>
                  <a:srgbClr val="FFFFFF"/>
                </a:solidFill>
                <a:latin typeface="Open Sans"/>
                <a:ea typeface="Open Sans"/>
                <a:cs typeface="Open Sans"/>
                <a:sym typeface="Open Sans"/>
              </a:rPr>
              <a:t>Client satisfaction is crucial for any tech company, including Apo Softwares, as it drives repeat business, referrals, and overall success. Here’s a comprehensive approach to ensuring client satisfaction:</a:t>
            </a:r>
          </a:p>
        </p:txBody>
      </p:sp>
      <p:grpSp>
        <p:nvGrpSpPr>
          <p:cNvPr name="Group 18" id="18"/>
          <p:cNvGrpSpPr/>
          <p:nvPr/>
        </p:nvGrpSpPr>
        <p:grpSpPr>
          <a:xfrm rot="0">
            <a:off x="15357705" y="7637029"/>
            <a:ext cx="4136867" cy="413686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21" id="21"/>
          <p:cNvSpPr txBox="true"/>
          <p:nvPr/>
        </p:nvSpPr>
        <p:spPr>
          <a:xfrm rot="0">
            <a:off x="8917018" y="6873759"/>
            <a:ext cx="7657769" cy="3481400"/>
          </a:xfrm>
          <a:prstGeom prst="rect">
            <a:avLst/>
          </a:prstGeom>
        </p:spPr>
        <p:txBody>
          <a:bodyPr anchor="t" rtlCol="false" tIns="0" lIns="0" bIns="0" rIns="0">
            <a:spAutoFit/>
          </a:bodyPr>
          <a:lstStyle/>
          <a:p>
            <a:pPr algn="just">
              <a:lnSpc>
                <a:spcPts val="3456"/>
              </a:lnSpc>
            </a:pPr>
            <a:r>
              <a:rPr lang="en-US" sz="2468">
                <a:solidFill>
                  <a:srgbClr val="000000"/>
                </a:solidFill>
                <a:latin typeface="Open Sans"/>
                <a:ea typeface="Open Sans"/>
                <a:cs typeface="Open Sans"/>
                <a:sym typeface="Open Sans"/>
              </a:rPr>
              <a:t>Delivering Quality Solutions</a:t>
            </a:r>
          </a:p>
          <a:p>
            <a:pPr algn="just" marL="533029" indent="-266514" lvl="1">
              <a:lnSpc>
                <a:spcPts val="3456"/>
              </a:lnSpc>
              <a:buFont typeface="Arial"/>
              <a:buChar char="•"/>
            </a:pPr>
            <a:r>
              <a:rPr lang="en-US" sz="2468">
                <a:solidFill>
                  <a:srgbClr val="000000"/>
                </a:solidFill>
                <a:latin typeface="Open Sans"/>
                <a:ea typeface="Open Sans"/>
                <a:cs typeface="Open Sans"/>
                <a:sym typeface="Open Sans"/>
              </a:rPr>
              <a:t>High Standards: Adhere to best practices in software development, including rigorous testing and quality assurance.</a:t>
            </a:r>
          </a:p>
          <a:p>
            <a:pPr algn="just" marL="533029" indent="-266514" lvl="1">
              <a:lnSpc>
                <a:spcPts val="3456"/>
              </a:lnSpc>
              <a:buFont typeface="Arial"/>
              <a:buChar char="•"/>
            </a:pPr>
            <a:r>
              <a:rPr lang="en-US" sz="2468">
                <a:solidFill>
                  <a:srgbClr val="000000"/>
                </a:solidFill>
                <a:latin typeface="Open Sans"/>
                <a:ea typeface="Open Sans"/>
                <a:cs typeface="Open Sans"/>
                <a:sym typeface="Open Sans"/>
              </a:rPr>
              <a:t>Innovative Technology: Utilize the latest technologies and methodologies to deliver cutting-edge solutions.</a:t>
            </a:r>
          </a:p>
          <a:p>
            <a:pPr algn="just" marL="0" indent="0" lvl="0">
              <a:lnSpc>
                <a:spcPts val="3456"/>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457494"/>
            <a:ext cx="18288000" cy="1495425"/>
            <a:chOff x="0" y="0"/>
            <a:chExt cx="4816593" cy="393857"/>
          </a:xfrm>
        </p:grpSpPr>
        <p:sp>
          <p:nvSpPr>
            <p:cNvPr name="Freeform 3" id="3"/>
            <p:cNvSpPr/>
            <p:nvPr/>
          </p:nvSpPr>
          <p:spPr>
            <a:xfrm flipH="false" flipV="false" rot="0">
              <a:off x="0" y="0"/>
              <a:ext cx="4816592" cy="393857"/>
            </a:xfrm>
            <a:custGeom>
              <a:avLst/>
              <a:gdLst/>
              <a:ahLst/>
              <a:cxnLst/>
              <a:rect r="r" b="b" t="t" l="l"/>
              <a:pathLst>
                <a:path h="393857" w="4816592">
                  <a:moveTo>
                    <a:pt x="0" y="0"/>
                  </a:moveTo>
                  <a:lnTo>
                    <a:pt x="4816592" y="0"/>
                  </a:lnTo>
                  <a:lnTo>
                    <a:pt x="4816592" y="393857"/>
                  </a:lnTo>
                  <a:lnTo>
                    <a:pt x="0" y="393857"/>
                  </a:lnTo>
                  <a:close/>
                </a:path>
              </a:pathLst>
            </a:custGeom>
            <a:solidFill>
              <a:srgbClr val="17726D"/>
            </a:solidFill>
          </p:spPr>
        </p:sp>
        <p:sp>
          <p:nvSpPr>
            <p:cNvPr name="TextBox 4" id="4"/>
            <p:cNvSpPr txBox="true"/>
            <p:nvPr/>
          </p:nvSpPr>
          <p:spPr>
            <a:xfrm>
              <a:off x="0" y="-47625"/>
              <a:ext cx="4816593" cy="441482"/>
            </a:xfrm>
            <a:prstGeom prst="rect">
              <a:avLst/>
            </a:prstGeom>
          </p:spPr>
          <p:txBody>
            <a:bodyPr anchor="ctr" rtlCol="false" tIns="50800" lIns="50800" bIns="50800" rIns="50800"/>
            <a:lstStyle/>
            <a:p>
              <a:pPr algn="ctr">
                <a:lnSpc>
                  <a:spcPts val="2479"/>
                </a:lnSpc>
              </a:pPr>
            </a:p>
          </p:txBody>
        </p:sp>
      </p:grpSp>
      <p:sp>
        <p:nvSpPr>
          <p:cNvPr name="TextBox 5" id="5"/>
          <p:cNvSpPr txBox="true"/>
          <p:nvPr/>
        </p:nvSpPr>
        <p:spPr>
          <a:xfrm rot="0">
            <a:off x="839945" y="765151"/>
            <a:ext cx="8147912" cy="984885"/>
          </a:xfrm>
          <a:prstGeom prst="rect">
            <a:avLst/>
          </a:prstGeom>
        </p:spPr>
        <p:txBody>
          <a:bodyPr anchor="t" rtlCol="false" tIns="0" lIns="0" bIns="0" rIns="0">
            <a:spAutoFit/>
          </a:bodyPr>
          <a:lstStyle/>
          <a:p>
            <a:pPr algn="l">
              <a:lnSpc>
                <a:spcPts val="7560"/>
              </a:lnSpc>
            </a:pPr>
            <a:r>
              <a:rPr lang="en-US" sz="7200">
                <a:solidFill>
                  <a:srgbClr val="FFFFFF"/>
                </a:solidFill>
                <a:latin typeface="Inter Bold"/>
                <a:ea typeface="Inter Bold"/>
                <a:cs typeface="Inter Bold"/>
                <a:sym typeface="Inter Bold"/>
              </a:rPr>
              <a:t>STATISTIC</a:t>
            </a:r>
          </a:p>
        </p:txBody>
      </p:sp>
      <p:pic>
        <p:nvPicPr>
          <p:cNvPr name="Picture 6" id="6"/>
          <p:cNvPicPr>
            <a:picLocks noChangeAspect="true"/>
          </p:cNvPicPr>
          <p:nvPr/>
        </p:nvPicPr>
        <p:blipFill>
          <a:blip r:embed="rId2"/>
          <a:stretch>
            <a:fillRect/>
          </a:stretch>
        </p:blipFill>
        <p:spPr>
          <a:xfrm rot="0">
            <a:off x="107073" y="1744732"/>
            <a:ext cx="8794465" cy="6200871"/>
          </a:xfrm>
          <a:prstGeom prst="rect">
            <a:avLst/>
          </a:prstGeom>
        </p:spPr>
      </p:pic>
      <p:pic>
        <p:nvPicPr>
          <p:cNvPr name="Picture 7" id="7"/>
          <p:cNvPicPr>
            <a:picLocks noChangeAspect="true"/>
          </p:cNvPicPr>
          <p:nvPr/>
        </p:nvPicPr>
        <p:blipFill>
          <a:blip r:embed="rId3"/>
          <a:stretch>
            <a:fillRect/>
          </a:stretch>
        </p:blipFill>
        <p:spPr>
          <a:xfrm rot="0">
            <a:off x="8670785" y="1686935"/>
            <a:ext cx="9488030" cy="6316465"/>
          </a:xfrm>
          <a:prstGeom prst="rect">
            <a:avLst/>
          </a:prstGeom>
        </p:spPr>
      </p:pic>
      <p:sp>
        <p:nvSpPr>
          <p:cNvPr name="TextBox 8" id="8"/>
          <p:cNvSpPr txBox="true"/>
          <p:nvPr/>
        </p:nvSpPr>
        <p:spPr>
          <a:xfrm rot="0">
            <a:off x="839945" y="8303715"/>
            <a:ext cx="7328721" cy="1293495"/>
          </a:xfrm>
          <a:prstGeom prst="rect">
            <a:avLst/>
          </a:prstGeom>
        </p:spPr>
        <p:txBody>
          <a:bodyPr anchor="t" rtlCol="false" tIns="0" lIns="0" bIns="0" rIns="0">
            <a:spAutoFit/>
          </a:bodyPr>
          <a:lstStyle/>
          <a:p>
            <a:pPr algn="just" marL="0" indent="0" lvl="0">
              <a:lnSpc>
                <a:spcPts val="3450"/>
              </a:lnSpc>
            </a:pPr>
            <a:r>
              <a:rPr lang="en-US" sz="2300">
                <a:solidFill>
                  <a:srgbClr val="000000"/>
                </a:solidFill>
                <a:latin typeface="Open Sans"/>
                <a:ea typeface="Open Sans"/>
                <a:cs typeface="Open Sans"/>
                <a:sym typeface="Open Sans"/>
              </a:rPr>
              <a:t>An impressive client satisfaction rate underscores our unwavering commitment to delivering exceptional service and exceeding expectations.</a:t>
            </a:r>
          </a:p>
        </p:txBody>
      </p:sp>
      <p:grpSp>
        <p:nvGrpSpPr>
          <p:cNvPr name="Group 9" id="9"/>
          <p:cNvGrpSpPr/>
          <p:nvPr/>
        </p:nvGrpSpPr>
        <p:grpSpPr>
          <a:xfrm rot="0">
            <a:off x="15357705" y="7637029"/>
            <a:ext cx="4136867" cy="413686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12" id="12"/>
          <p:cNvSpPr txBox="true"/>
          <p:nvPr/>
        </p:nvSpPr>
        <p:spPr>
          <a:xfrm rot="0">
            <a:off x="9461454" y="8303715"/>
            <a:ext cx="7906692" cy="1293495"/>
          </a:xfrm>
          <a:prstGeom prst="rect">
            <a:avLst/>
          </a:prstGeom>
        </p:spPr>
        <p:txBody>
          <a:bodyPr anchor="t" rtlCol="false" tIns="0" lIns="0" bIns="0" rIns="0">
            <a:spAutoFit/>
          </a:bodyPr>
          <a:lstStyle/>
          <a:p>
            <a:pPr algn="just" marL="0" indent="0" lvl="0">
              <a:lnSpc>
                <a:spcPts val="3450"/>
              </a:lnSpc>
            </a:pPr>
            <a:r>
              <a:rPr lang="en-US" sz="2300">
                <a:solidFill>
                  <a:srgbClr val="000000"/>
                </a:solidFill>
                <a:latin typeface="Open Sans"/>
                <a:ea typeface="Open Sans"/>
                <a:cs typeface="Open Sans"/>
                <a:sym typeface="Open Sans"/>
              </a:rPr>
              <a:t>Our remarkable client repeat order rate of 123 times are testament to the quality of our products/services and the trust our clients place in our ability.</a:t>
            </a:r>
          </a:p>
        </p:txBody>
      </p:sp>
      <p:sp>
        <p:nvSpPr>
          <p:cNvPr name="TextBox 13" id="13"/>
          <p:cNvSpPr txBox="true"/>
          <p:nvPr/>
        </p:nvSpPr>
        <p:spPr>
          <a:xfrm rot="0">
            <a:off x="839945" y="7822331"/>
            <a:ext cx="7328721" cy="405765"/>
          </a:xfrm>
          <a:prstGeom prst="rect">
            <a:avLst/>
          </a:prstGeom>
        </p:spPr>
        <p:txBody>
          <a:bodyPr anchor="t" rtlCol="false" tIns="0" lIns="0" bIns="0" rIns="0">
            <a:spAutoFit/>
          </a:bodyPr>
          <a:lstStyle/>
          <a:p>
            <a:pPr algn="l">
              <a:lnSpc>
                <a:spcPts val="3359"/>
              </a:lnSpc>
            </a:pPr>
            <a:r>
              <a:rPr lang="en-US" sz="2400">
                <a:solidFill>
                  <a:srgbClr val="000000"/>
                </a:solidFill>
                <a:latin typeface="Inter Ultra-Bold"/>
                <a:ea typeface="Inter Ultra-Bold"/>
                <a:cs typeface="Inter Ultra-Bold"/>
                <a:sym typeface="Inter Ultra-Bold"/>
              </a:rPr>
              <a:t>Our Customer’s Satisfaction</a:t>
            </a:r>
          </a:p>
        </p:txBody>
      </p:sp>
      <p:sp>
        <p:nvSpPr>
          <p:cNvPr name="TextBox 14" id="14"/>
          <p:cNvSpPr txBox="true"/>
          <p:nvPr/>
        </p:nvSpPr>
        <p:spPr>
          <a:xfrm rot="0">
            <a:off x="9461454" y="7822331"/>
            <a:ext cx="7906692" cy="405765"/>
          </a:xfrm>
          <a:prstGeom prst="rect">
            <a:avLst/>
          </a:prstGeom>
        </p:spPr>
        <p:txBody>
          <a:bodyPr anchor="t" rtlCol="false" tIns="0" lIns="0" bIns="0" rIns="0">
            <a:spAutoFit/>
          </a:bodyPr>
          <a:lstStyle/>
          <a:p>
            <a:pPr algn="l">
              <a:lnSpc>
                <a:spcPts val="3359"/>
              </a:lnSpc>
            </a:pPr>
            <a:r>
              <a:rPr lang="en-US" sz="2400">
                <a:solidFill>
                  <a:srgbClr val="000000"/>
                </a:solidFill>
                <a:latin typeface="Inter Ultra-Bold"/>
                <a:ea typeface="Inter Ultra-Bold"/>
                <a:cs typeface="Inter Ultra-Bold"/>
                <a:sym typeface="Inter Ultra-Bold"/>
              </a:rPr>
              <a:t>Repeat Order Rate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186411" y="2105463"/>
            <a:ext cx="7956703" cy="7956703"/>
          </a:xfrm>
          <a:prstGeom prst="rect">
            <a:avLst/>
          </a:prstGeom>
        </p:spPr>
      </p:pic>
      <p:grpSp>
        <p:nvGrpSpPr>
          <p:cNvPr name="Group 3" id="3"/>
          <p:cNvGrpSpPr/>
          <p:nvPr/>
        </p:nvGrpSpPr>
        <p:grpSpPr>
          <a:xfrm rot="0">
            <a:off x="8510867" y="457494"/>
            <a:ext cx="9777133" cy="1495425"/>
            <a:chOff x="0" y="0"/>
            <a:chExt cx="2575047" cy="393857"/>
          </a:xfrm>
        </p:grpSpPr>
        <p:sp>
          <p:nvSpPr>
            <p:cNvPr name="Freeform 4" id="4"/>
            <p:cNvSpPr/>
            <p:nvPr/>
          </p:nvSpPr>
          <p:spPr>
            <a:xfrm flipH="false" flipV="false" rot="0">
              <a:off x="0" y="0"/>
              <a:ext cx="2575047" cy="393857"/>
            </a:xfrm>
            <a:custGeom>
              <a:avLst/>
              <a:gdLst/>
              <a:ahLst/>
              <a:cxnLst/>
              <a:rect r="r" b="b" t="t" l="l"/>
              <a:pathLst>
                <a:path h="393857" w="2575047">
                  <a:moveTo>
                    <a:pt x="0" y="0"/>
                  </a:moveTo>
                  <a:lnTo>
                    <a:pt x="2575047" y="0"/>
                  </a:lnTo>
                  <a:lnTo>
                    <a:pt x="2575047" y="393857"/>
                  </a:lnTo>
                  <a:lnTo>
                    <a:pt x="0" y="393857"/>
                  </a:lnTo>
                  <a:close/>
                </a:path>
              </a:pathLst>
            </a:custGeom>
            <a:solidFill>
              <a:srgbClr val="17726D"/>
            </a:solidFill>
          </p:spPr>
        </p:sp>
        <p:sp>
          <p:nvSpPr>
            <p:cNvPr name="TextBox 5" id="5"/>
            <p:cNvSpPr txBox="true"/>
            <p:nvPr/>
          </p:nvSpPr>
          <p:spPr>
            <a:xfrm>
              <a:off x="0" y="-47625"/>
              <a:ext cx="2575047" cy="441482"/>
            </a:xfrm>
            <a:prstGeom prst="rect">
              <a:avLst/>
            </a:prstGeom>
          </p:spPr>
          <p:txBody>
            <a:bodyPr anchor="ctr" rtlCol="false" tIns="50800" lIns="50800" bIns="50800" rIns="50800"/>
            <a:lstStyle/>
            <a:p>
              <a:pPr algn="ctr">
                <a:lnSpc>
                  <a:spcPts val="2479"/>
                </a:lnSpc>
              </a:pPr>
            </a:p>
          </p:txBody>
        </p:sp>
      </p:grpSp>
      <p:sp>
        <p:nvSpPr>
          <p:cNvPr name="Freeform 6" id="6"/>
          <p:cNvSpPr/>
          <p:nvPr/>
        </p:nvSpPr>
        <p:spPr>
          <a:xfrm flipH="false" flipV="false" rot="0">
            <a:off x="14030188" y="963360"/>
            <a:ext cx="586293" cy="483692"/>
          </a:xfrm>
          <a:custGeom>
            <a:avLst/>
            <a:gdLst/>
            <a:ahLst/>
            <a:cxnLst/>
            <a:rect r="r" b="b" t="t" l="l"/>
            <a:pathLst>
              <a:path h="483692" w="586293">
                <a:moveTo>
                  <a:pt x="0" y="0"/>
                </a:moveTo>
                <a:lnTo>
                  <a:pt x="586293" y="0"/>
                </a:lnTo>
                <a:lnTo>
                  <a:pt x="586293" y="483692"/>
                </a:lnTo>
                <a:lnTo>
                  <a:pt x="0" y="4836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5516967" y="7065996"/>
            <a:ext cx="4384608" cy="438460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aphicFrame>
        <p:nvGraphicFramePr>
          <p:cNvPr name="Table 10" id="10"/>
          <p:cNvGraphicFramePr>
            <a:graphicFrameLocks noGrp="true"/>
          </p:cNvGraphicFramePr>
          <p:nvPr/>
        </p:nvGraphicFramePr>
        <p:xfrm>
          <a:off x="8510867" y="5627208"/>
          <a:ext cx="8748433" cy="3771900"/>
        </p:xfrm>
        <a:graphic>
          <a:graphicData uri="http://schemas.openxmlformats.org/drawingml/2006/table">
            <a:tbl>
              <a:tblPr/>
              <a:tblGrid>
                <a:gridCol w="2469812"/>
                <a:gridCol w="6278621"/>
              </a:tblGrid>
              <a:tr h="1885950">
                <a:tc>
                  <a:txBody>
                    <a:bodyPr anchor="t" rtlCol="false"/>
                    <a:lstStyle/>
                    <a:p>
                      <a:pPr algn="ctr">
                        <a:lnSpc>
                          <a:spcPts val="8400"/>
                        </a:lnSpc>
                        <a:defRPr/>
                      </a:pPr>
                      <a:r>
                        <a:rPr lang="en-US" sz="6000">
                          <a:solidFill>
                            <a:srgbClr val="FFFFFF"/>
                          </a:solidFill>
                          <a:latin typeface="Inter Bold"/>
                          <a:ea typeface="Inter Bold"/>
                          <a:cs typeface="Inter Bold"/>
                          <a:sym typeface="Inter Bold"/>
                        </a:rPr>
                        <a:t>90%</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17726D"/>
                    </a:solidFill>
                  </a:tcPr>
                </a:tc>
                <a:tc>
                  <a:txBody>
                    <a:bodyPr anchor="t" rtlCol="false"/>
                    <a:lstStyle/>
                    <a:p>
                      <a:pPr algn="l">
                        <a:lnSpc>
                          <a:spcPts val="3359"/>
                        </a:lnSpc>
                        <a:defRPr/>
                      </a:pPr>
                      <a:r>
                        <a:rPr lang="en-US" sz="2399">
                          <a:solidFill>
                            <a:srgbClr val="000000"/>
                          </a:solidFill>
                          <a:latin typeface="Open Sans Semi-Bold"/>
                          <a:ea typeface="Open Sans Semi-Bold"/>
                          <a:cs typeface="Open Sans Semi-Bold"/>
                          <a:sym typeface="Open Sans Semi-Bold"/>
                        </a:rPr>
                        <a:t>Our client loyalty speaks volumes as evidenced by a robust repeat order rate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885950">
                <a:tc>
                  <a:txBody>
                    <a:bodyPr anchor="t" rtlCol="false"/>
                    <a:lstStyle/>
                    <a:p>
                      <a:pPr algn="ctr">
                        <a:lnSpc>
                          <a:spcPts val="8400"/>
                        </a:lnSpc>
                        <a:defRPr/>
                      </a:pPr>
                      <a:r>
                        <a:rPr lang="en-US" sz="6000">
                          <a:solidFill>
                            <a:srgbClr val="000000"/>
                          </a:solidFill>
                          <a:latin typeface="Inter Bold"/>
                          <a:ea typeface="Inter Bold"/>
                          <a:cs typeface="Inter Bold"/>
                          <a:sym typeface="Inter Bold"/>
                        </a:rPr>
                        <a:t>99%</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EAE4D2"/>
                    </a:solidFill>
                  </a:tcPr>
                </a:tc>
                <a:tc>
                  <a:txBody>
                    <a:bodyPr anchor="t" rtlCol="false"/>
                    <a:lstStyle/>
                    <a:p>
                      <a:pPr algn="l">
                        <a:lnSpc>
                          <a:spcPts val="3359"/>
                        </a:lnSpc>
                        <a:defRPr/>
                      </a:pPr>
                      <a:r>
                        <a:rPr lang="en-US" sz="2399">
                          <a:solidFill>
                            <a:srgbClr val="000000"/>
                          </a:solidFill>
                          <a:latin typeface="Open Sans Semi-Bold"/>
                          <a:ea typeface="Open Sans Semi-Bold"/>
                          <a:cs typeface="Open Sans Semi-Bold"/>
                          <a:sym typeface="Open Sans Semi-Bold"/>
                        </a:rPr>
                        <a:t>Our paramount focus on client satisfaction is the bedrock of our agency's success.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11" id="11"/>
          <p:cNvSpPr txBox="true"/>
          <p:nvPr/>
        </p:nvSpPr>
        <p:spPr>
          <a:xfrm rot="0">
            <a:off x="839945" y="562269"/>
            <a:ext cx="7670922" cy="984885"/>
          </a:xfrm>
          <a:prstGeom prst="rect">
            <a:avLst/>
          </a:prstGeom>
        </p:spPr>
        <p:txBody>
          <a:bodyPr anchor="t" rtlCol="false" tIns="0" lIns="0" bIns="0" rIns="0">
            <a:spAutoFit/>
          </a:bodyPr>
          <a:lstStyle/>
          <a:p>
            <a:pPr algn="l">
              <a:lnSpc>
                <a:spcPts val="7560"/>
              </a:lnSpc>
            </a:pPr>
            <a:r>
              <a:rPr lang="en-US" sz="7200">
                <a:solidFill>
                  <a:srgbClr val="17726D"/>
                </a:solidFill>
                <a:latin typeface="Inter Bold"/>
                <a:ea typeface="Inter Bold"/>
                <a:cs typeface="Inter Bold"/>
                <a:sym typeface="Inter Bold"/>
              </a:rPr>
              <a:t>STATISTIC</a:t>
            </a:r>
          </a:p>
        </p:txBody>
      </p:sp>
      <p:sp>
        <p:nvSpPr>
          <p:cNvPr name="TextBox 12" id="12"/>
          <p:cNvSpPr txBox="true"/>
          <p:nvPr/>
        </p:nvSpPr>
        <p:spPr>
          <a:xfrm rot="0">
            <a:off x="849470" y="1556679"/>
            <a:ext cx="7661397" cy="396240"/>
          </a:xfrm>
          <a:prstGeom prst="rect">
            <a:avLst/>
          </a:prstGeom>
        </p:spPr>
        <p:txBody>
          <a:bodyPr anchor="t" rtlCol="false" tIns="0" lIns="0" bIns="0" rIns="0">
            <a:spAutoFit/>
          </a:bodyPr>
          <a:lstStyle/>
          <a:p>
            <a:pPr algn="l" marL="0" indent="0" lvl="0">
              <a:lnSpc>
                <a:spcPts val="3359"/>
              </a:lnSpc>
            </a:pPr>
            <a:r>
              <a:rPr lang="en-US" sz="2400" spc="177">
                <a:solidFill>
                  <a:srgbClr val="000000"/>
                </a:solidFill>
                <a:latin typeface="Open Sans Bold"/>
                <a:ea typeface="Open Sans Bold"/>
                <a:cs typeface="Open Sans Bold"/>
                <a:sym typeface="Open Sans Bold"/>
              </a:rPr>
              <a:t>CLIENT’S SATISFACTION</a:t>
            </a:r>
          </a:p>
        </p:txBody>
      </p:sp>
      <p:sp>
        <p:nvSpPr>
          <p:cNvPr name="TextBox 13" id="13"/>
          <p:cNvSpPr txBox="true"/>
          <p:nvPr/>
        </p:nvSpPr>
        <p:spPr>
          <a:xfrm rot="0">
            <a:off x="1568626" y="5302897"/>
            <a:ext cx="5192273" cy="389255"/>
          </a:xfrm>
          <a:prstGeom prst="rect">
            <a:avLst/>
          </a:prstGeom>
        </p:spPr>
        <p:txBody>
          <a:bodyPr anchor="t" rtlCol="false" tIns="0" lIns="0" bIns="0" rIns="0">
            <a:spAutoFit/>
          </a:bodyPr>
          <a:lstStyle/>
          <a:p>
            <a:pPr algn="ctr" marL="0" indent="0" lvl="0">
              <a:lnSpc>
                <a:spcPts val="3220"/>
              </a:lnSpc>
            </a:pPr>
            <a:r>
              <a:rPr lang="en-US" sz="2300" spc="170">
                <a:solidFill>
                  <a:srgbClr val="000000"/>
                </a:solidFill>
                <a:latin typeface="Open Sans Bold"/>
                <a:ea typeface="Open Sans Bold"/>
                <a:cs typeface="Open Sans Bold"/>
                <a:sym typeface="Open Sans Bold"/>
              </a:rPr>
              <a:t>CLIENT’S REPEAT ORDER</a:t>
            </a:r>
          </a:p>
        </p:txBody>
      </p:sp>
      <p:sp>
        <p:nvSpPr>
          <p:cNvPr name="TextBox 14" id="14"/>
          <p:cNvSpPr txBox="true"/>
          <p:nvPr/>
        </p:nvSpPr>
        <p:spPr>
          <a:xfrm rot="0">
            <a:off x="1799441" y="5835027"/>
            <a:ext cx="4730644" cy="1371594"/>
          </a:xfrm>
          <a:prstGeom prst="rect">
            <a:avLst/>
          </a:prstGeom>
        </p:spPr>
        <p:txBody>
          <a:bodyPr anchor="t" rtlCol="false" tIns="0" lIns="0" bIns="0" rIns="0">
            <a:spAutoFit/>
          </a:bodyPr>
          <a:lstStyle/>
          <a:p>
            <a:pPr algn="ctr">
              <a:lnSpc>
                <a:spcPts val="10499"/>
              </a:lnSpc>
            </a:pPr>
            <a:r>
              <a:rPr lang="en-US" sz="9999">
                <a:solidFill>
                  <a:srgbClr val="17726D"/>
                </a:solidFill>
                <a:latin typeface="Inter Heavy"/>
                <a:ea typeface="Inter Heavy"/>
                <a:cs typeface="Inter Heavy"/>
                <a:sym typeface="Inter Heavy"/>
              </a:rPr>
              <a:t>90%</a:t>
            </a:r>
          </a:p>
        </p:txBody>
      </p:sp>
      <p:sp>
        <p:nvSpPr>
          <p:cNvPr name="TextBox 15" id="15"/>
          <p:cNvSpPr txBox="true"/>
          <p:nvPr/>
        </p:nvSpPr>
        <p:spPr>
          <a:xfrm rot="0">
            <a:off x="8510867" y="2663747"/>
            <a:ext cx="8748433" cy="2524125"/>
          </a:xfrm>
          <a:prstGeom prst="rect">
            <a:avLst/>
          </a:prstGeom>
        </p:spPr>
        <p:txBody>
          <a:bodyPr anchor="t" rtlCol="false" tIns="0" lIns="0" bIns="0" rIns="0">
            <a:spAutoFit/>
          </a:bodyPr>
          <a:lstStyle/>
          <a:p>
            <a:pPr algn="just" marL="0" indent="0" lvl="0">
              <a:lnSpc>
                <a:spcPts val="4079"/>
              </a:lnSpc>
            </a:pPr>
            <a:r>
              <a:rPr lang="en-US" sz="2400">
                <a:solidFill>
                  <a:srgbClr val="000000"/>
                </a:solidFill>
                <a:latin typeface="Open Sans"/>
                <a:ea typeface="Open Sans"/>
                <a:cs typeface="Open Sans"/>
                <a:sym typeface="Open Sans"/>
              </a:rPr>
              <a:t>At the heart of our success lies the unwavering satisfaction of our clients. We take pride in fostering lasting partnerships, consistently exceeding expectations, and delivering results that not only meet but surpass the unique objectives of each client we serve.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37101" y="4421381"/>
            <a:ext cx="5402508" cy="540250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1979517" y="0"/>
            <a:ext cx="6308483" cy="10287000"/>
            <a:chOff x="0" y="0"/>
            <a:chExt cx="1661493" cy="2709333"/>
          </a:xfrm>
        </p:grpSpPr>
        <p:sp>
          <p:nvSpPr>
            <p:cNvPr name="Freeform 6" id="6"/>
            <p:cNvSpPr/>
            <p:nvPr/>
          </p:nvSpPr>
          <p:spPr>
            <a:xfrm flipH="false" flipV="false" rot="0">
              <a:off x="0" y="0"/>
              <a:ext cx="1661494" cy="2709333"/>
            </a:xfrm>
            <a:custGeom>
              <a:avLst/>
              <a:gdLst/>
              <a:ahLst/>
              <a:cxnLst/>
              <a:rect r="r" b="b" t="t" l="l"/>
              <a:pathLst>
                <a:path h="2709333" w="1661494">
                  <a:moveTo>
                    <a:pt x="0" y="0"/>
                  </a:moveTo>
                  <a:lnTo>
                    <a:pt x="1661494" y="0"/>
                  </a:lnTo>
                  <a:lnTo>
                    <a:pt x="1661494" y="2709333"/>
                  </a:lnTo>
                  <a:lnTo>
                    <a:pt x="0" y="2709333"/>
                  </a:lnTo>
                  <a:close/>
                </a:path>
              </a:pathLst>
            </a:custGeom>
            <a:solidFill>
              <a:srgbClr val="17726D"/>
            </a:solidFill>
          </p:spPr>
        </p:sp>
        <p:sp>
          <p:nvSpPr>
            <p:cNvPr name="TextBox 7" id="7"/>
            <p:cNvSpPr txBox="true"/>
            <p:nvPr/>
          </p:nvSpPr>
          <p:spPr>
            <a:xfrm>
              <a:off x="0" y="-47625"/>
              <a:ext cx="1661493" cy="2756958"/>
            </a:xfrm>
            <a:prstGeom prst="rect">
              <a:avLst/>
            </a:prstGeom>
          </p:spPr>
          <p:txBody>
            <a:bodyPr anchor="ctr" rtlCol="false" tIns="50800" lIns="50800" bIns="50800" rIns="50800"/>
            <a:lstStyle/>
            <a:p>
              <a:pPr algn="ctr">
                <a:lnSpc>
                  <a:spcPts val="2479"/>
                </a:lnSpc>
              </a:pPr>
            </a:p>
          </p:txBody>
        </p:sp>
      </p:grpSp>
      <p:grpSp>
        <p:nvGrpSpPr>
          <p:cNvPr name="Group 8" id="8"/>
          <p:cNvGrpSpPr/>
          <p:nvPr/>
        </p:nvGrpSpPr>
        <p:grpSpPr>
          <a:xfrm rot="0">
            <a:off x="14598501" y="4663928"/>
            <a:ext cx="2660799" cy="266079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11" id="11"/>
          <p:cNvGrpSpPr/>
          <p:nvPr/>
        </p:nvGrpSpPr>
        <p:grpSpPr>
          <a:xfrm rot="0">
            <a:off x="8002593" y="721973"/>
            <a:ext cx="9256707" cy="4421527"/>
            <a:chOff x="0" y="0"/>
            <a:chExt cx="12342277" cy="5895369"/>
          </a:xfrm>
        </p:grpSpPr>
        <p:pic>
          <p:nvPicPr>
            <p:cNvPr name="Picture 12" id="12"/>
            <p:cNvPicPr>
              <a:picLocks noChangeAspect="true"/>
            </p:cNvPicPr>
            <p:nvPr/>
          </p:nvPicPr>
          <p:blipFill>
            <a:blip r:embed="rId2"/>
            <a:srcRect l="10266" t="53518" r="24899" b="0"/>
            <a:stretch>
              <a:fillRect/>
            </a:stretch>
          </p:blipFill>
          <p:spPr>
            <a:xfrm flipH="false" flipV="false">
              <a:off x="0" y="0"/>
              <a:ext cx="12342277" cy="5895369"/>
            </a:xfrm>
            <a:prstGeom prst="rect">
              <a:avLst/>
            </a:prstGeom>
          </p:spPr>
        </p:pic>
      </p:grpSp>
      <p:grpSp>
        <p:nvGrpSpPr>
          <p:cNvPr name="Group 13" id="13"/>
          <p:cNvGrpSpPr/>
          <p:nvPr/>
        </p:nvGrpSpPr>
        <p:grpSpPr>
          <a:xfrm rot="0">
            <a:off x="705406" y="8272177"/>
            <a:ext cx="969409" cy="986123"/>
            <a:chOff x="0" y="0"/>
            <a:chExt cx="812800" cy="826814"/>
          </a:xfrm>
        </p:grpSpPr>
        <p:sp>
          <p:nvSpPr>
            <p:cNvPr name="Freeform 14" id="14"/>
            <p:cNvSpPr/>
            <p:nvPr/>
          </p:nvSpPr>
          <p:spPr>
            <a:xfrm flipH="false" flipV="false" rot="0">
              <a:off x="0" y="0"/>
              <a:ext cx="812800" cy="826814"/>
            </a:xfrm>
            <a:custGeom>
              <a:avLst/>
              <a:gdLst/>
              <a:ahLst/>
              <a:cxnLst/>
              <a:rect r="r" b="b" t="t" l="l"/>
              <a:pathLst>
                <a:path h="826814" w="812800">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name="TextBox 15" id="15"/>
            <p:cNvSpPr txBox="true"/>
            <p:nvPr/>
          </p:nvSpPr>
          <p:spPr>
            <a:xfrm>
              <a:off x="76200" y="10839"/>
              <a:ext cx="660400" cy="738462"/>
            </a:xfrm>
            <a:prstGeom prst="rect">
              <a:avLst/>
            </a:prstGeom>
          </p:spPr>
          <p:txBody>
            <a:bodyPr anchor="ctr" rtlCol="false" tIns="44470" lIns="44470" bIns="44470" rIns="44470"/>
            <a:lstStyle/>
            <a:p>
              <a:pPr algn="ctr">
                <a:lnSpc>
                  <a:spcPts val="4759"/>
                </a:lnSpc>
              </a:pPr>
              <a:r>
                <a:rPr lang="en-US" sz="3399">
                  <a:solidFill>
                    <a:srgbClr val="17726D"/>
                  </a:solidFill>
                  <a:latin typeface="Inter Bold"/>
                  <a:ea typeface="Inter Bold"/>
                  <a:cs typeface="Inter Bold"/>
                  <a:sym typeface="Inter Bold"/>
                </a:rPr>
                <a:t>04</a:t>
              </a:r>
            </a:p>
          </p:txBody>
        </p:sp>
      </p:grpSp>
      <p:grpSp>
        <p:nvGrpSpPr>
          <p:cNvPr name="Group 16" id="16"/>
          <p:cNvGrpSpPr/>
          <p:nvPr/>
        </p:nvGrpSpPr>
        <p:grpSpPr>
          <a:xfrm rot="0">
            <a:off x="705406" y="4157377"/>
            <a:ext cx="969409" cy="986123"/>
            <a:chOff x="0" y="0"/>
            <a:chExt cx="812800" cy="826814"/>
          </a:xfrm>
        </p:grpSpPr>
        <p:sp>
          <p:nvSpPr>
            <p:cNvPr name="Freeform 17" id="17"/>
            <p:cNvSpPr/>
            <p:nvPr/>
          </p:nvSpPr>
          <p:spPr>
            <a:xfrm flipH="false" flipV="false" rot="0">
              <a:off x="0" y="0"/>
              <a:ext cx="812800" cy="826814"/>
            </a:xfrm>
            <a:custGeom>
              <a:avLst/>
              <a:gdLst/>
              <a:ahLst/>
              <a:cxnLst/>
              <a:rect r="r" b="b" t="t" l="l"/>
              <a:pathLst>
                <a:path h="826814" w="812800">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name="TextBox 18" id="18"/>
            <p:cNvSpPr txBox="true"/>
            <p:nvPr/>
          </p:nvSpPr>
          <p:spPr>
            <a:xfrm>
              <a:off x="76200" y="10839"/>
              <a:ext cx="660400" cy="738462"/>
            </a:xfrm>
            <a:prstGeom prst="rect">
              <a:avLst/>
            </a:prstGeom>
          </p:spPr>
          <p:txBody>
            <a:bodyPr anchor="ctr" rtlCol="false" tIns="44470" lIns="44470" bIns="44470" rIns="44470"/>
            <a:lstStyle/>
            <a:p>
              <a:pPr algn="ctr">
                <a:lnSpc>
                  <a:spcPts val="4759"/>
                </a:lnSpc>
              </a:pPr>
              <a:r>
                <a:rPr lang="en-US" sz="3399">
                  <a:solidFill>
                    <a:srgbClr val="17726D"/>
                  </a:solidFill>
                  <a:latin typeface="Inter Bold"/>
                  <a:ea typeface="Inter Bold"/>
                  <a:cs typeface="Inter Bold"/>
                  <a:sym typeface="Inter Bold"/>
                </a:rPr>
                <a:t>01</a:t>
              </a:r>
            </a:p>
          </p:txBody>
        </p:sp>
      </p:grpSp>
      <p:grpSp>
        <p:nvGrpSpPr>
          <p:cNvPr name="Group 19" id="19"/>
          <p:cNvGrpSpPr/>
          <p:nvPr/>
        </p:nvGrpSpPr>
        <p:grpSpPr>
          <a:xfrm rot="0">
            <a:off x="705406" y="6901148"/>
            <a:ext cx="969409" cy="986123"/>
            <a:chOff x="0" y="0"/>
            <a:chExt cx="812800" cy="826814"/>
          </a:xfrm>
        </p:grpSpPr>
        <p:sp>
          <p:nvSpPr>
            <p:cNvPr name="Freeform 20" id="20"/>
            <p:cNvSpPr/>
            <p:nvPr/>
          </p:nvSpPr>
          <p:spPr>
            <a:xfrm flipH="false" flipV="false" rot="0">
              <a:off x="0" y="0"/>
              <a:ext cx="812800" cy="826814"/>
            </a:xfrm>
            <a:custGeom>
              <a:avLst/>
              <a:gdLst/>
              <a:ahLst/>
              <a:cxnLst/>
              <a:rect r="r" b="b" t="t" l="l"/>
              <a:pathLst>
                <a:path h="826814" w="812800">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name="TextBox 21" id="21"/>
            <p:cNvSpPr txBox="true"/>
            <p:nvPr/>
          </p:nvSpPr>
          <p:spPr>
            <a:xfrm>
              <a:off x="76200" y="10839"/>
              <a:ext cx="660400" cy="738462"/>
            </a:xfrm>
            <a:prstGeom prst="rect">
              <a:avLst/>
            </a:prstGeom>
          </p:spPr>
          <p:txBody>
            <a:bodyPr anchor="ctr" rtlCol="false" tIns="44470" lIns="44470" bIns="44470" rIns="44470"/>
            <a:lstStyle/>
            <a:p>
              <a:pPr algn="ctr">
                <a:lnSpc>
                  <a:spcPts val="4759"/>
                </a:lnSpc>
              </a:pPr>
              <a:r>
                <a:rPr lang="en-US" sz="3399">
                  <a:solidFill>
                    <a:srgbClr val="17726D"/>
                  </a:solidFill>
                  <a:latin typeface="Inter Bold"/>
                  <a:ea typeface="Inter Bold"/>
                  <a:cs typeface="Inter Bold"/>
                  <a:sym typeface="Inter Bold"/>
                </a:rPr>
                <a:t>03</a:t>
              </a:r>
            </a:p>
          </p:txBody>
        </p:sp>
      </p:grpSp>
      <p:grpSp>
        <p:nvGrpSpPr>
          <p:cNvPr name="Group 22" id="22"/>
          <p:cNvGrpSpPr/>
          <p:nvPr/>
        </p:nvGrpSpPr>
        <p:grpSpPr>
          <a:xfrm rot="0">
            <a:off x="705406" y="5448300"/>
            <a:ext cx="969409" cy="986123"/>
            <a:chOff x="0" y="0"/>
            <a:chExt cx="812800" cy="826814"/>
          </a:xfrm>
        </p:grpSpPr>
        <p:sp>
          <p:nvSpPr>
            <p:cNvPr name="Freeform 23" id="23"/>
            <p:cNvSpPr/>
            <p:nvPr/>
          </p:nvSpPr>
          <p:spPr>
            <a:xfrm flipH="false" flipV="false" rot="0">
              <a:off x="0" y="0"/>
              <a:ext cx="812800" cy="826814"/>
            </a:xfrm>
            <a:custGeom>
              <a:avLst/>
              <a:gdLst/>
              <a:ahLst/>
              <a:cxnLst/>
              <a:rect r="r" b="b" t="t" l="l"/>
              <a:pathLst>
                <a:path h="826814" w="812800">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name="TextBox 24" id="24"/>
            <p:cNvSpPr txBox="true"/>
            <p:nvPr/>
          </p:nvSpPr>
          <p:spPr>
            <a:xfrm>
              <a:off x="76200" y="10839"/>
              <a:ext cx="660400" cy="738462"/>
            </a:xfrm>
            <a:prstGeom prst="rect">
              <a:avLst/>
            </a:prstGeom>
          </p:spPr>
          <p:txBody>
            <a:bodyPr anchor="ctr" rtlCol="false" tIns="44470" lIns="44470" bIns="44470" rIns="44470"/>
            <a:lstStyle/>
            <a:p>
              <a:pPr algn="ctr">
                <a:lnSpc>
                  <a:spcPts val="4759"/>
                </a:lnSpc>
              </a:pPr>
              <a:r>
                <a:rPr lang="en-US" sz="3399">
                  <a:solidFill>
                    <a:srgbClr val="17726D"/>
                  </a:solidFill>
                  <a:latin typeface="Inter Bold"/>
                  <a:ea typeface="Inter Bold"/>
                  <a:cs typeface="Inter Bold"/>
                  <a:sym typeface="Inter Bold"/>
                </a:rPr>
                <a:t>02</a:t>
              </a:r>
            </a:p>
          </p:txBody>
        </p:sp>
      </p:grpSp>
      <p:sp>
        <p:nvSpPr>
          <p:cNvPr name="AutoShape 25" id="25"/>
          <p:cNvSpPr/>
          <p:nvPr/>
        </p:nvSpPr>
        <p:spPr>
          <a:xfrm>
            <a:off x="844489" y="2984652"/>
            <a:ext cx="6008511" cy="0"/>
          </a:xfrm>
          <a:prstGeom prst="line">
            <a:avLst/>
          </a:prstGeom>
          <a:ln cap="flat" w="76200">
            <a:solidFill>
              <a:srgbClr val="EAE4D2"/>
            </a:solidFill>
            <a:prstDash val="solid"/>
            <a:headEnd type="none" len="sm" w="sm"/>
            <a:tailEnd type="none" len="sm" w="sm"/>
          </a:ln>
        </p:spPr>
      </p:sp>
      <p:sp>
        <p:nvSpPr>
          <p:cNvPr name="TextBox 26" id="26"/>
          <p:cNvSpPr txBox="true"/>
          <p:nvPr/>
        </p:nvSpPr>
        <p:spPr>
          <a:xfrm rot="0">
            <a:off x="844489" y="826748"/>
            <a:ext cx="7158103" cy="1937385"/>
          </a:xfrm>
          <a:prstGeom prst="rect">
            <a:avLst/>
          </a:prstGeom>
        </p:spPr>
        <p:txBody>
          <a:bodyPr anchor="t" rtlCol="false" tIns="0" lIns="0" bIns="0" rIns="0">
            <a:spAutoFit/>
          </a:bodyPr>
          <a:lstStyle/>
          <a:p>
            <a:pPr algn="l">
              <a:lnSpc>
                <a:spcPts val="7560"/>
              </a:lnSpc>
            </a:pPr>
            <a:r>
              <a:rPr lang="en-US" sz="7200">
                <a:solidFill>
                  <a:srgbClr val="17726D"/>
                </a:solidFill>
                <a:latin typeface="Inter Bold"/>
                <a:ea typeface="Inter Bold"/>
                <a:cs typeface="Inter Bold"/>
                <a:sym typeface="Inter Bold"/>
              </a:rPr>
              <a:t>TABLE OF CONTENT</a:t>
            </a:r>
          </a:p>
        </p:txBody>
      </p:sp>
      <p:sp>
        <p:nvSpPr>
          <p:cNvPr name="TextBox 27" id="27"/>
          <p:cNvSpPr txBox="true"/>
          <p:nvPr/>
        </p:nvSpPr>
        <p:spPr>
          <a:xfrm rot="0">
            <a:off x="1932962" y="8531456"/>
            <a:ext cx="3614553" cy="412750"/>
          </a:xfrm>
          <a:prstGeom prst="rect">
            <a:avLst/>
          </a:prstGeom>
        </p:spPr>
        <p:txBody>
          <a:bodyPr anchor="t" rtlCol="false" tIns="0" lIns="0" bIns="0" rIns="0">
            <a:spAutoFit/>
          </a:bodyPr>
          <a:lstStyle/>
          <a:p>
            <a:pPr algn="l">
              <a:lnSpc>
                <a:spcPts val="3499"/>
              </a:lnSpc>
            </a:pPr>
            <a:r>
              <a:rPr lang="en-US" sz="2499">
                <a:solidFill>
                  <a:srgbClr val="000000"/>
                </a:solidFill>
                <a:latin typeface="Inter Medium"/>
                <a:ea typeface="Inter Medium"/>
                <a:cs typeface="Inter Medium"/>
                <a:sym typeface="Inter Medium"/>
              </a:rPr>
              <a:t>Problems &amp; Solutions</a:t>
            </a:r>
          </a:p>
        </p:txBody>
      </p:sp>
      <p:sp>
        <p:nvSpPr>
          <p:cNvPr name="TextBox 28" id="28"/>
          <p:cNvSpPr txBox="true"/>
          <p:nvPr/>
        </p:nvSpPr>
        <p:spPr>
          <a:xfrm rot="0">
            <a:off x="1932962" y="4416656"/>
            <a:ext cx="3614553" cy="412750"/>
          </a:xfrm>
          <a:prstGeom prst="rect">
            <a:avLst/>
          </a:prstGeom>
        </p:spPr>
        <p:txBody>
          <a:bodyPr anchor="t" rtlCol="false" tIns="0" lIns="0" bIns="0" rIns="0">
            <a:spAutoFit/>
          </a:bodyPr>
          <a:lstStyle/>
          <a:p>
            <a:pPr algn="l">
              <a:lnSpc>
                <a:spcPts val="3499"/>
              </a:lnSpc>
            </a:pPr>
            <a:r>
              <a:rPr lang="en-US" sz="2499">
                <a:solidFill>
                  <a:srgbClr val="000000"/>
                </a:solidFill>
                <a:latin typeface="Inter Medium"/>
                <a:ea typeface="Inter Medium"/>
                <a:cs typeface="Inter Medium"/>
                <a:sym typeface="Inter Medium"/>
              </a:rPr>
              <a:t>About Us</a:t>
            </a:r>
          </a:p>
        </p:txBody>
      </p:sp>
      <p:sp>
        <p:nvSpPr>
          <p:cNvPr name="TextBox 29" id="29"/>
          <p:cNvSpPr txBox="true"/>
          <p:nvPr/>
        </p:nvSpPr>
        <p:spPr>
          <a:xfrm rot="0">
            <a:off x="1932962" y="7160428"/>
            <a:ext cx="3614553" cy="412750"/>
          </a:xfrm>
          <a:prstGeom prst="rect">
            <a:avLst/>
          </a:prstGeom>
        </p:spPr>
        <p:txBody>
          <a:bodyPr anchor="t" rtlCol="false" tIns="0" lIns="0" bIns="0" rIns="0">
            <a:spAutoFit/>
          </a:bodyPr>
          <a:lstStyle/>
          <a:p>
            <a:pPr algn="l">
              <a:lnSpc>
                <a:spcPts val="3499"/>
              </a:lnSpc>
            </a:pPr>
            <a:r>
              <a:rPr lang="en-US" sz="2499">
                <a:solidFill>
                  <a:srgbClr val="000000"/>
                </a:solidFill>
                <a:latin typeface="Inter Medium"/>
                <a:ea typeface="Inter Medium"/>
                <a:cs typeface="Inter Medium"/>
                <a:sym typeface="Inter Medium"/>
              </a:rPr>
              <a:t>Market Size</a:t>
            </a:r>
          </a:p>
        </p:txBody>
      </p:sp>
      <p:sp>
        <p:nvSpPr>
          <p:cNvPr name="TextBox 30" id="30"/>
          <p:cNvSpPr txBox="true"/>
          <p:nvPr/>
        </p:nvSpPr>
        <p:spPr>
          <a:xfrm rot="0">
            <a:off x="1932962" y="5707579"/>
            <a:ext cx="3614553" cy="412750"/>
          </a:xfrm>
          <a:prstGeom prst="rect">
            <a:avLst/>
          </a:prstGeom>
        </p:spPr>
        <p:txBody>
          <a:bodyPr anchor="t" rtlCol="false" tIns="0" lIns="0" bIns="0" rIns="0">
            <a:spAutoFit/>
          </a:bodyPr>
          <a:lstStyle/>
          <a:p>
            <a:pPr algn="l">
              <a:lnSpc>
                <a:spcPts val="3499"/>
              </a:lnSpc>
            </a:pPr>
            <a:r>
              <a:rPr lang="en-US" sz="2499">
                <a:solidFill>
                  <a:srgbClr val="000000"/>
                </a:solidFill>
                <a:latin typeface="Inter Medium"/>
                <a:ea typeface="Inter Medium"/>
                <a:cs typeface="Inter Medium"/>
                <a:sym typeface="Inter Medium"/>
              </a:rPr>
              <a:t>What We Believe</a:t>
            </a:r>
          </a:p>
        </p:txBody>
      </p:sp>
      <p:sp>
        <p:nvSpPr>
          <p:cNvPr name="TextBox 31" id="31"/>
          <p:cNvSpPr txBox="true"/>
          <p:nvPr/>
        </p:nvSpPr>
        <p:spPr>
          <a:xfrm rot="0">
            <a:off x="863539" y="3290931"/>
            <a:ext cx="6818840" cy="396240"/>
          </a:xfrm>
          <a:prstGeom prst="rect">
            <a:avLst/>
          </a:prstGeom>
        </p:spPr>
        <p:txBody>
          <a:bodyPr anchor="t" rtlCol="false" tIns="0" lIns="0" bIns="0" rIns="0">
            <a:spAutoFit/>
          </a:bodyPr>
          <a:lstStyle/>
          <a:p>
            <a:pPr algn="l" marL="0" indent="0" lvl="0">
              <a:lnSpc>
                <a:spcPts val="3359"/>
              </a:lnSpc>
            </a:pPr>
            <a:r>
              <a:rPr lang="en-US" sz="2400" spc="177">
                <a:solidFill>
                  <a:srgbClr val="000000"/>
                </a:solidFill>
                <a:latin typeface="Open Sans Semi-Bold"/>
                <a:ea typeface="Open Sans Semi-Bold"/>
                <a:cs typeface="Open Sans Semi-Bold"/>
                <a:sym typeface="Open Sans Semi-Bold"/>
              </a:rPr>
              <a:t>PITCH DECK PRESENTATION</a:t>
            </a:r>
          </a:p>
        </p:txBody>
      </p:sp>
      <p:sp>
        <p:nvSpPr>
          <p:cNvPr name="TextBox 32" id="32"/>
          <p:cNvSpPr txBox="true"/>
          <p:nvPr/>
        </p:nvSpPr>
        <p:spPr>
          <a:xfrm rot="0">
            <a:off x="14539609" y="9057649"/>
            <a:ext cx="3191396" cy="422275"/>
          </a:xfrm>
          <a:prstGeom prst="rect">
            <a:avLst/>
          </a:prstGeom>
        </p:spPr>
        <p:txBody>
          <a:bodyPr anchor="t" rtlCol="false" tIns="0" lIns="0" bIns="0" rIns="0">
            <a:spAutoFit/>
          </a:bodyPr>
          <a:lstStyle/>
          <a:p>
            <a:pPr algn="l">
              <a:lnSpc>
                <a:spcPts val="3499"/>
              </a:lnSpc>
            </a:pPr>
            <a:r>
              <a:rPr lang="en-US" sz="2499">
                <a:solidFill>
                  <a:srgbClr val="FFFFFF"/>
                </a:solidFill>
                <a:latin typeface="Open Sans Semi-Bold"/>
                <a:ea typeface="Open Sans Semi-Bold"/>
                <a:cs typeface="Open Sans Semi-Bold"/>
                <a:sym typeface="Open Sans Semi-Bold"/>
              </a:rPr>
              <a:t>APO Softwares ltd</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270195" y="0"/>
            <a:ext cx="5017805" cy="10287000"/>
            <a:chOff x="0" y="0"/>
            <a:chExt cx="1321562" cy="2709333"/>
          </a:xfrm>
        </p:grpSpPr>
        <p:sp>
          <p:nvSpPr>
            <p:cNvPr name="Freeform 3" id="3"/>
            <p:cNvSpPr/>
            <p:nvPr/>
          </p:nvSpPr>
          <p:spPr>
            <a:xfrm flipH="false" flipV="false" rot="0">
              <a:off x="0" y="0"/>
              <a:ext cx="1321562" cy="2709333"/>
            </a:xfrm>
            <a:custGeom>
              <a:avLst/>
              <a:gdLst/>
              <a:ahLst/>
              <a:cxnLst/>
              <a:rect r="r" b="b" t="t" l="l"/>
              <a:pathLst>
                <a:path h="2709333" w="1321562">
                  <a:moveTo>
                    <a:pt x="0" y="0"/>
                  </a:moveTo>
                  <a:lnTo>
                    <a:pt x="1321562" y="0"/>
                  </a:lnTo>
                  <a:lnTo>
                    <a:pt x="1321562" y="2709333"/>
                  </a:lnTo>
                  <a:lnTo>
                    <a:pt x="0" y="2709333"/>
                  </a:lnTo>
                  <a:close/>
                </a:path>
              </a:pathLst>
            </a:custGeom>
            <a:solidFill>
              <a:srgbClr val="17726D"/>
            </a:solidFill>
          </p:spPr>
        </p:sp>
        <p:sp>
          <p:nvSpPr>
            <p:cNvPr name="TextBox 4" id="4"/>
            <p:cNvSpPr txBox="true"/>
            <p:nvPr/>
          </p:nvSpPr>
          <p:spPr>
            <a:xfrm>
              <a:off x="0" y="-47625"/>
              <a:ext cx="1321562" cy="2756958"/>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7259300" y="9151339"/>
            <a:ext cx="1028700" cy="1135661"/>
            <a:chOff x="0" y="0"/>
            <a:chExt cx="270933" cy="299104"/>
          </a:xfrm>
        </p:grpSpPr>
        <p:sp>
          <p:nvSpPr>
            <p:cNvPr name="Freeform 6" id="6"/>
            <p:cNvSpPr/>
            <p:nvPr/>
          </p:nvSpPr>
          <p:spPr>
            <a:xfrm flipH="false" flipV="false" rot="0">
              <a:off x="0" y="0"/>
              <a:ext cx="270933" cy="299104"/>
            </a:xfrm>
            <a:custGeom>
              <a:avLst/>
              <a:gdLst/>
              <a:ahLst/>
              <a:cxnLst/>
              <a:rect r="r" b="b" t="t" l="l"/>
              <a:pathLst>
                <a:path h="299104" w="270933">
                  <a:moveTo>
                    <a:pt x="0" y="0"/>
                  </a:moveTo>
                  <a:lnTo>
                    <a:pt x="270933" y="0"/>
                  </a:lnTo>
                  <a:lnTo>
                    <a:pt x="270933" y="299104"/>
                  </a:lnTo>
                  <a:lnTo>
                    <a:pt x="0" y="299104"/>
                  </a:lnTo>
                  <a:close/>
                </a:path>
              </a:pathLst>
            </a:custGeom>
            <a:solidFill>
              <a:srgbClr val="EAE4D2"/>
            </a:solidFill>
          </p:spPr>
        </p:sp>
        <p:sp>
          <p:nvSpPr>
            <p:cNvPr name="TextBox 7" id="7"/>
            <p:cNvSpPr txBox="true"/>
            <p:nvPr/>
          </p:nvSpPr>
          <p:spPr>
            <a:xfrm>
              <a:off x="0" y="-47625"/>
              <a:ext cx="270933" cy="346729"/>
            </a:xfrm>
            <a:prstGeom prst="rect">
              <a:avLst/>
            </a:prstGeom>
          </p:spPr>
          <p:txBody>
            <a:bodyPr anchor="ctr" rtlCol="false" tIns="50800" lIns="50800" bIns="50800" rIns="50800"/>
            <a:lstStyle/>
            <a:p>
              <a:pPr algn="ctr">
                <a:lnSpc>
                  <a:spcPts val="2479"/>
                </a:lnSpc>
              </a:pPr>
            </a:p>
          </p:txBody>
        </p:sp>
      </p:grpSp>
      <p:grpSp>
        <p:nvGrpSpPr>
          <p:cNvPr name="Group 8" id="8"/>
          <p:cNvGrpSpPr/>
          <p:nvPr/>
        </p:nvGrpSpPr>
        <p:grpSpPr>
          <a:xfrm rot="0">
            <a:off x="10866642" y="0"/>
            <a:ext cx="1028700" cy="1135661"/>
            <a:chOff x="0" y="0"/>
            <a:chExt cx="270933" cy="299104"/>
          </a:xfrm>
        </p:grpSpPr>
        <p:sp>
          <p:nvSpPr>
            <p:cNvPr name="Freeform 9" id="9"/>
            <p:cNvSpPr/>
            <p:nvPr/>
          </p:nvSpPr>
          <p:spPr>
            <a:xfrm flipH="false" flipV="false" rot="0">
              <a:off x="0" y="0"/>
              <a:ext cx="270933" cy="299104"/>
            </a:xfrm>
            <a:custGeom>
              <a:avLst/>
              <a:gdLst/>
              <a:ahLst/>
              <a:cxnLst/>
              <a:rect r="r" b="b" t="t" l="l"/>
              <a:pathLst>
                <a:path h="299104" w="270933">
                  <a:moveTo>
                    <a:pt x="0" y="0"/>
                  </a:moveTo>
                  <a:lnTo>
                    <a:pt x="270933" y="0"/>
                  </a:lnTo>
                  <a:lnTo>
                    <a:pt x="270933" y="299104"/>
                  </a:lnTo>
                  <a:lnTo>
                    <a:pt x="0" y="299104"/>
                  </a:lnTo>
                  <a:close/>
                </a:path>
              </a:pathLst>
            </a:custGeom>
            <a:solidFill>
              <a:srgbClr val="EAE4D2"/>
            </a:solidFill>
          </p:spPr>
        </p:sp>
        <p:sp>
          <p:nvSpPr>
            <p:cNvPr name="TextBox 10" id="10"/>
            <p:cNvSpPr txBox="true"/>
            <p:nvPr/>
          </p:nvSpPr>
          <p:spPr>
            <a:xfrm>
              <a:off x="0" y="-47625"/>
              <a:ext cx="270933" cy="346729"/>
            </a:xfrm>
            <a:prstGeom prst="rect">
              <a:avLst/>
            </a:prstGeom>
          </p:spPr>
          <p:txBody>
            <a:bodyPr anchor="ctr" rtlCol="false" tIns="50800" lIns="50800" bIns="50800" rIns="50800"/>
            <a:lstStyle/>
            <a:p>
              <a:pPr algn="ctr">
                <a:lnSpc>
                  <a:spcPts val="2479"/>
                </a:lnSpc>
              </a:pPr>
            </a:p>
          </p:txBody>
        </p:sp>
      </p:grpSp>
      <p:grpSp>
        <p:nvGrpSpPr>
          <p:cNvPr name="Group 11" id="11"/>
          <p:cNvGrpSpPr/>
          <p:nvPr/>
        </p:nvGrpSpPr>
        <p:grpSpPr>
          <a:xfrm rot="0">
            <a:off x="11895342" y="1135661"/>
            <a:ext cx="5363958" cy="8015678"/>
            <a:chOff x="0" y="0"/>
            <a:chExt cx="7151943" cy="10687570"/>
          </a:xfrm>
        </p:grpSpPr>
        <p:pic>
          <p:nvPicPr>
            <p:cNvPr name="Picture 12" id="12"/>
            <p:cNvPicPr>
              <a:picLocks noChangeAspect="true"/>
            </p:cNvPicPr>
            <p:nvPr/>
          </p:nvPicPr>
          <p:blipFill>
            <a:blip r:embed="rId2"/>
            <a:srcRect l="28407" t="0" r="27008" b="0"/>
            <a:stretch>
              <a:fillRect/>
            </a:stretch>
          </p:blipFill>
          <p:spPr>
            <a:xfrm flipH="false" flipV="false">
              <a:off x="0" y="0"/>
              <a:ext cx="7151943" cy="10687570"/>
            </a:xfrm>
            <a:prstGeom prst="rect">
              <a:avLst/>
            </a:prstGeom>
          </p:spPr>
        </p:pic>
      </p:grpSp>
      <p:grpSp>
        <p:nvGrpSpPr>
          <p:cNvPr name="Group 13" id="13"/>
          <p:cNvGrpSpPr/>
          <p:nvPr/>
        </p:nvGrpSpPr>
        <p:grpSpPr>
          <a:xfrm rot="0">
            <a:off x="3268930" y="-1565593"/>
            <a:ext cx="5402508" cy="540250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16" id="16"/>
          <p:cNvSpPr txBox="true"/>
          <p:nvPr/>
        </p:nvSpPr>
        <p:spPr>
          <a:xfrm rot="0">
            <a:off x="1028700" y="1133475"/>
            <a:ext cx="7158103" cy="984885"/>
          </a:xfrm>
          <a:prstGeom prst="rect">
            <a:avLst/>
          </a:prstGeom>
        </p:spPr>
        <p:txBody>
          <a:bodyPr anchor="t" rtlCol="false" tIns="0" lIns="0" bIns="0" rIns="0">
            <a:spAutoFit/>
          </a:bodyPr>
          <a:lstStyle/>
          <a:p>
            <a:pPr algn="l">
              <a:lnSpc>
                <a:spcPts val="7560"/>
              </a:lnSpc>
            </a:pPr>
            <a:r>
              <a:rPr lang="en-US" sz="7200">
                <a:solidFill>
                  <a:srgbClr val="17726D"/>
                </a:solidFill>
                <a:latin typeface="Inter Bold"/>
                <a:ea typeface="Inter Bold"/>
                <a:cs typeface="Inter Bold"/>
                <a:sym typeface="Inter Bold"/>
              </a:rPr>
              <a:t>ABOUT US</a:t>
            </a:r>
          </a:p>
        </p:txBody>
      </p:sp>
      <p:sp>
        <p:nvSpPr>
          <p:cNvPr name="TextBox 17" id="17"/>
          <p:cNvSpPr txBox="true"/>
          <p:nvPr/>
        </p:nvSpPr>
        <p:spPr>
          <a:xfrm rot="0">
            <a:off x="1028700" y="2080260"/>
            <a:ext cx="6818840" cy="396240"/>
          </a:xfrm>
          <a:prstGeom prst="rect">
            <a:avLst/>
          </a:prstGeom>
        </p:spPr>
        <p:txBody>
          <a:bodyPr anchor="t" rtlCol="false" tIns="0" lIns="0" bIns="0" rIns="0">
            <a:spAutoFit/>
          </a:bodyPr>
          <a:lstStyle/>
          <a:p>
            <a:pPr algn="l" marL="0" indent="0" lvl="0">
              <a:lnSpc>
                <a:spcPts val="3359"/>
              </a:lnSpc>
            </a:pPr>
            <a:r>
              <a:rPr lang="en-US" sz="2400" spc="177">
                <a:solidFill>
                  <a:srgbClr val="000000"/>
                </a:solidFill>
                <a:latin typeface="Open Sans Semi-Bold"/>
                <a:ea typeface="Open Sans Semi-Bold"/>
                <a:cs typeface="Open Sans Semi-Bold"/>
                <a:sym typeface="Open Sans Semi-Bold"/>
              </a:rPr>
              <a:t>GET TO KNOW US BETTER</a:t>
            </a:r>
          </a:p>
        </p:txBody>
      </p:sp>
      <p:sp>
        <p:nvSpPr>
          <p:cNvPr name="AutoShape 18" id="18"/>
          <p:cNvSpPr/>
          <p:nvPr/>
        </p:nvSpPr>
        <p:spPr>
          <a:xfrm>
            <a:off x="1085850" y="2994092"/>
            <a:ext cx="0" cy="1442010"/>
          </a:xfrm>
          <a:prstGeom prst="line">
            <a:avLst/>
          </a:prstGeom>
          <a:ln cap="flat" w="76200">
            <a:solidFill>
              <a:srgbClr val="EAE4D2"/>
            </a:solidFill>
            <a:prstDash val="solid"/>
            <a:headEnd type="none" len="sm" w="sm"/>
            <a:tailEnd type="none" len="sm" w="sm"/>
          </a:ln>
        </p:spPr>
      </p:sp>
      <p:sp>
        <p:nvSpPr>
          <p:cNvPr name="TextBox 19" id="19"/>
          <p:cNvSpPr txBox="true"/>
          <p:nvPr/>
        </p:nvSpPr>
        <p:spPr>
          <a:xfrm rot="0">
            <a:off x="1028700" y="4911952"/>
            <a:ext cx="9882968" cy="2086737"/>
          </a:xfrm>
          <a:prstGeom prst="rect">
            <a:avLst/>
          </a:prstGeom>
        </p:spPr>
        <p:txBody>
          <a:bodyPr anchor="t" rtlCol="false" tIns="0" lIns="0" bIns="0" rIns="0">
            <a:spAutoFit/>
          </a:bodyPr>
          <a:lstStyle/>
          <a:p>
            <a:pPr algn="just" marL="0" indent="0" lvl="0">
              <a:lnSpc>
                <a:spcPts val="4224"/>
              </a:lnSpc>
            </a:pPr>
            <a:r>
              <a:rPr lang="en-US" sz="2400" spc="96">
                <a:solidFill>
                  <a:srgbClr val="000000"/>
                </a:solidFill>
                <a:latin typeface="Open Sans"/>
                <a:ea typeface="Open Sans"/>
                <a:cs typeface="Open Sans"/>
                <a:sym typeface="Open Sans"/>
              </a:rPr>
              <a:t>Welcome to Apo Softwares, where innovation meets excellence. We are a forward-thinking technology company dedicated to delivering cutting-edge software solutions that drive efficiency and growth for businesses worldwide.</a:t>
            </a:r>
          </a:p>
        </p:txBody>
      </p:sp>
      <p:grpSp>
        <p:nvGrpSpPr>
          <p:cNvPr name="Group 20" id="20"/>
          <p:cNvGrpSpPr/>
          <p:nvPr/>
        </p:nvGrpSpPr>
        <p:grpSpPr>
          <a:xfrm rot="0">
            <a:off x="10196488" y="1215940"/>
            <a:ext cx="715180" cy="715180"/>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7726D"/>
              </a:solidFill>
              <a:prstDash val="solid"/>
              <a:miter/>
            </a:ln>
          </p:spPr>
        </p:sp>
        <p:sp>
          <p:nvSpPr>
            <p:cNvPr name="TextBox 22" id="22"/>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757868"/>
            <a:ext cx="18288000" cy="4529132"/>
            <a:chOff x="0" y="0"/>
            <a:chExt cx="4816593" cy="1192858"/>
          </a:xfrm>
        </p:grpSpPr>
        <p:sp>
          <p:nvSpPr>
            <p:cNvPr name="Freeform 3" id="3"/>
            <p:cNvSpPr/>
            <p:nvPr/>
          </p:nvSpPr>
          <p:spPr>
            <a:xfrm flipH="false" flipV="false" rot="0">
              <a:off x="0" y="0"/>
              <a:ext cx="4816592" cy="1192858"/>
            </a:xfrm>
            <a:custGeom>
              <a:avLst/>
              <a:gdLst/>
              <a:ahLst/>
              <a:cxnLst/>
              <a:rect r="r" b="b" t="t" l="l"/>
              <a:pathLst>
                <a:path h="1192858" w="4816592">
                  <a:moveTo>
                    <a:pt x="0" y="0"/>
                  </a:moveTo>
                  <a:lnTo>
                    <a:pt x="4816592" y="0"/>
                  </a:lnTo>
                  <a:lnTo>
                    <a:pt x="4816592" y="1192858"/>
                  </a:lnTo>
                  <a:lnTo>
                    <a:pt x="0" y="1192858"/>
                  </a:lnTo>
                  <a:close/>
                </a:path>
              </a:pathLst>
            </a:custGeom>
            <a:solidFill>
              <a:srgbClr val="17726D"/>
            </a:solidFill>
          </p:spPr>
        </p:sp>
        <p:sp>
          <p:nvSpPr>
            <p:cNvPr name="TextBox 4" id="4"/>
            <p:cNvSpPr txBox="true"/>
            <p:nvPr/>
          </p:nvSpPr>
          <p:spPr>
            <a:xfrm>
              <a:off x="0" y="-47625"/>
              <a:ext cx="4816593" cy="1240483"/>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028700" y="0"/>
            <a:ext cx="5925122" cy="9258300"/>
            <a:chOff x="0" y="0"/>
            <a:chExt cx="7900163" cy="12344400"/>
          </a:xfrm>
        </p:grpSpPr>
        <p:pic>
          <p:nvPicPr>
            <p:cNvPr name="Picture 6" id="6"/>
            <p:cNvPicPr>
              <a:picLocks noChangeAspect="true"/>
            </p:cNvPicPr>
            <p:nvPr/>
          </p:nvPicPr>
          <p:blipFill>
            <a:blip r:embed="rId2"/>
            <a:srcRect l="1971" t="0" r="1971" b="0"/>
            <a:stretch>
              <a:fillRect/>
            </a:stretch>
          </p:blipFill>
          <p:spPr>
            <a:xfrm flipH="false" flipV="false">
              <a:off x="0" y="0"/>
              <a:ext cx="7900163" cy="12344400"/>
            </a:xfrm>
            <a:prstGeom prst="rect">
              <a:avLst/>
            </a:prstGeom>
          </p:spPr>
        </p:pic>
      </p:grpSp>
      <p:grpSp>
        <p:nvGrpSpPr>
          <p:cNvPr name="Group 7" id="7"/>
          <p:cNvGrpSpPr/>
          <p:nvPr/>
        </p:nvGrpSpPr>
        <p:grpSpPr>
          <a:xfrm rot="0">
            <a:off x="15853048" y="-912528"/>
            <a:ext cx="3803190" cy="380319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10" id="10"/>
          <p:cNvSpPr txBox="true"/>
          <p:nvPr/>
        </p:nvSpPr>
        <p:spPr>
          <a:xfrm rot="0">
            <a:off x="7762611" y="5876971"/>
            <a:ext cx="3664643" cy="481330"/>
          </a:xfrm>
          <a:prstGeom prst="rect">
            <a:avLst/>
          </a:prstGeom>
        </p:spPr>
        <p:txBody>
          <a:bodyPr anchor="t" rtlCol="false" tIns="0" lIns="0" bIns="0" rIns="0">
            <a:spAutoFit/>
          </a:bodyPr>
          <a:lstStyle/>
          <a:p>
            <a:pPr algn="l">
              <a:lnSpc>
                <a:spcPts val="3919"/>
              </a:lnSpc>
            </a:pPr>
            <a:r>
              <a:rPr lang="en-US" sz="2799" spc="139">
                <a:solidFill>
                  <a:srgbClr val="F6F6F6"/>
                </a:solidFill>
                <a:latin typeface="Inter Ultra-Bold"/>
                <a:ea typeface="Inter Ultra-Bold"/>
                <a:cs typeface="Inter Ultra-Bold"/>
                <a:sym typeface="Inter Ultra-Bold"/>
              </a:rPr>
              <a:t>OUR MISSION</a:t>
            </a:r>
          </a:p>
        </p:txBody>
      </p:sp>
      <p:sp>
        <p:nvSpPr>
          <p:cNvPr name="TextBox 11" id="11"/>
          <p:cNvSpPr txBox="true"/>
          <p:nvPr/>
        </p:nvSpPr>
        <p:spPr>
          <a:xfrm rot="0">
            <a:off x="7762611" y="6650453"/>
            <a:ext cx="9992032" cy="2620137"/>
          </a:xfrm>
          <a:prstGeom prst="rect">
            <a:avLst/>
          </a:prstGeom>
        </p:spPr>
        <p:txBody>
          <a:bodyPr anchor="t" rtlCol="false" tIns="0" lIns="0" bIns="0" rIns="0">
            <a:spAutoFit/>
          </a:bodyPr>
          <a:lstStyle/>
          <a:p>
            <a:pPr algn="just" marL="0" indent="0" lvl="0">
              <a:lnSpc>
                <a:spcPts val="4224"/>
              </a:lnSpc>
            </a:pPr>
            <a:r>
              <a:rPr lang="en-US" sz="2400" spc="96">
                <a:solidFill>
                  <a:srgbClr val="F6F6F6"/>
                </a:solidFill>
                <a:latin typeface="Open Sans"/>
                <a:ea typeface="Open Sans"/>
                <a:cs typeface="Open Sans"/>
                <a:sym typeface="Open Sans"/>
              </a:rPr>
              <a:t>At Apo Softwares, our mission is to empower organizations by providing them with state-of-the-art software solutions tailored to their unique needs. We strive to enhance productivity, streamline operations, and foster innovation through our advanced technology and expert insights.</a:t>
            </a:r>
          </a:p>
        </p:txBody>
      </p:sp>
      <p:grpSp>
        <p:nvGrpSpPr>
          <p:cNvPr name="Group 12" id="12"/>
          <p:cNvGrpSpPr/>
          <p:nvPr/>
        </p:nvGrpSpPr>
        <p:grpSpPr>
          <a:xfrm rot="0">
            <a:off x="0" y="9258300"/>
            <a:ext cx="1028700" cy="1028700"/>
            <a:chOff x="0" y="0"/>
            <a:chExt cx="270933" cy="270933"/>
          </a:xfrm>
        </p:grpSpPr>
        <p:sp>
          <p:nvSpPr>
            <p:cNvPr name="Freeform 13" id="13"/>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EAE4D2"/>
            </a:solidFill>
          </p:spPr>
        </p:sp>
        <p:sp>
          <p:nvSpPr>
            <p:cNvPr name="TextBox 14" id="14"/>
            <p:cNvSpPr txBox="true"/>
            <p:nvPr/>
          </p:nvSpPr>
          <p:spPr>
            <a:xfrm>
              <a:off x="0" y="-47625"/>
              <a:ext cx="270933" cy="318558"/>
            </a:xfrm>
            <a:prstGeom prst="rect">
              <a:avLst/>
            </a:prstGeom>
          </p:spPr>
          <p:txBody>
            <a:bodyPr anchor="ctr" rtlCol="false" tIns="50800" lIns="50800" bIns="50800" rIns="50800"/>
            <a:lstStyle/>
            <a:p>
              <a:pPr algn="ctr">
                <a:lnSpc>
                  <a:spcPts val="2479"/>
                </a:lnSpc>
              </a:pPr>
            </a:p>
          </p:txBody>
        </p:sp>
      </p:grpSp>
      <p:sp>
        <p:nvSpPr>
          <p:cNvPr name="TextBox 15" id="15"/>
          <p:cNvSpPr txBox="true"/>
          <p:nvPr/>
        </p:nvSpPr>
        <p:spPr>
          <a:xfrm rot="0">
            <a:off x="8901996" y="212384"/>
            <a:ext cx="3917752"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ea typeface="Canva Sans Bold"/>
                <a:cs typeface="Canva Sans Bold"/>
                <a:sym typeface="Canva Sans Bold"/>
              </a:rPr>
              <a:t>What We Do</a:t>
            </a:r>
          </a:p>
        </p:txBody>
      </p:sp>
      <p:sp>
        <p:nvSpPr>
          <p:cNvPr name="TextBox 16" id="16"/>
          <p:cNvSpPr txBox="true"/>
          <p:nvPr/>
        </p:nvSpPr>
        <p:spPr>
          <a:xfrm rot="0">
            <a:off x="7607852" y="1248860"/>
            <a:ext cx="10146791" cy="1405944"/>
          </a:xfrm>
          <a:prstGeom prst="rect">
            <a:avLst/>
          </a:prstGeom>
        </p:spPr>
        <p:txBody>
          <a:bodyPr anchor="t" rtlCol="false" tIns="0" lIns="0" bIns="0" rIns="0">
            <a:spAutoFit/>
          </a:bodyPr>
          <a:lstStyle/>
          <a:p>
            <a:pPr algn="l">
              <a:lnSpc>
                <a:spcPts val="2832"/>
              </a:lnSpc>
            </a:pPr>
            <a:r>
              <a:rPr lang="en-US" sz="2022">
                <a:solidFill>
                  <a:srgbClr val="000000"/>
                </a:solidFill>
                <a:latin typeface="Canva Sans Bold"/>
                <a:ea typeface="Canva Sans Bold"/>
                <a:cs typeface="Canva Sans Bold"/>
                <a:sym typeface="Canva Sans Bold"/>
              </a:rPr>
              <a:t>We specialize in a diverse range of software solutions, including custom software development, system integration, and digital transformation services. Our team of skilled professionals is committed to developing robust, scalable, and user-friendly software that addresses the challenges of modern businesses.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634610" y="0"/>
            <a:ext cx="5653390" cy="10287000"/>
            <a:chOff x="0" y="0"/>
            <a:chExt cx="1488959" cy="2709333"/>
          </a:xfrm>
        </p:grpSpPr>
        <p:sp>
          <p:nvSpPr>
            <p:cNvPr name="Freeform 3" id="3"/>
            <p:cNvSpPr/>
            <p:nvPr/>
          </p:nvSpPr>
          <p:spPr>
            <a:xfrm flipH="false" flipV="false" rot="0">
              <a:off x="0" y="0"/>
              <a:ext cx="1488959" cy="2709333"/>
            </a:xfrm>
            <a:custGeom>
              <a:avLst/>
              <a:gdLst/>
              <a:ahLst/>
              <a:cxnLst/>
              <a:rect r="r" b="b" t="t" l="l"/>
              <a:pathLst>
                <a:path h="2709333" w="1488959">
                  <a:moveTo>
                    <a:pt x="0" y="0"/>
                  </a:moveTo>
                  <a:lnTo>
                    <a:pt x="1488959" y="0"/>
                  </a:lnTo>
                  <a:lnTo>
                    <a:pt x="1488959" y="2709333"/>
                  </a:lnTo>
                  <a:lnTo>
                    <a:pt x="0" y="2709333"/>
                  </a:lnTo>
                  <a:close/>
                </a:path>
              </a:pathLst>
            </a:custGeom>
            <a:solidFill>
              <a:srgbClr val="F6F6F6"/>
            </a:solidFill>
          </p:spPr>
        </p:sp>
        <p:sp>
          <p:nvSpPr>
            <p:cNvPr name="TextBox 4" id="4"/>
            <p:cNvSpPr txBox="true"/>
            <p:nvPr/>
          </p:nvSpPr>
          <p:spPr>
            <a:xfrm>
              <a:off x="0" y="-47625"/>
              <a:ext cx="1488959" cy="2756958"/>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9590495" y="-1909062"/>
            <a:ext cx="7810371" cy="7810371"/>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4838700" y="0"/>
                  </a:moveTo>
                  <a:lnTo>
                    <a:pt x="1511300" y="0"/>
                  </a:lnTo>
                  <a:cubicBezTo>
                    <a:pt x="676910" y="0"/>
                    <a:pt x="0" y="676910"/>
                    <a:pt x="0" y="1511300"/>
                  </a:cubicBezTo>
                  <a:lnTo>
                    <a:pt x="0" y="6350000"/>
                  </a:lnTo>
                  <a:lnTo>
                    <a:pt x="4838700" y="6350000"/>
                  </a:lnTo>
                  <a:cubicBezTo>
                    <a:pt x="5673090" y="6350000"/>
                    <a:pt x="6350000" y="5673090"/>
                    <a:pt x="6350000" y="4838700"/>
                  </a:cubicBezTo>
                  <a:lnTo>
                    <a:pt x="6350000" y="0"/>
                  </a:lnTo>
                  <a:lnTo>
                    <a:pt x="4838700" y="0"/>
                  </a:lnTo>
                  <a:close/>
                </a:path>
              </a:pathLst>
            </a:custGeom>
            <a:blipFill>
              <a:blip r:embed="rId2"/>
              <a:stretch>
                <a:fillRect l="-35756" t="0" r="-40067" b="0"/>
              </a:stretch>
            </a:blipFill>
          </p:spPr>
        </p:sp>
      </p:grpSp>
      <p:grpSp>
        <p:nvGrpSpPr>
          <p:cNvPr name="Group 7" id="7"/>
          <p:cNvGrpSpPr/>
          <p:nvPr/>
        </p:nvGrpSpPr>
        <p:grpSpPr>
          <a:xfrm rot="0">
            <a:off x="839945" y="2796715"/>
            <a:ext cx="877649" cy="87764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9" id="9"/>
            <p:cNvSpPr txBox="true"/>
            <p:nvPr/>
          </p:nvSpPr>
          <p:spPr>
            <a:xfrm>
              <a:off x="76200" y="28575"/>
              <a:ext cx="660400" cy="708025"/>
            </a:xfrm>
            <a:prstGeom prst="rect">
              <a:avLst/>
            </a:prstGeom>
          </p:spPr>
          <p:txBody>
            <a:bodyPr anchor="ctr" rtlCol="false" tIns="44470" lIns="44470" bIns="44470" rIns="44470"/>
            <a:lstStyle/>
            <a:p>
              <a:pPr algn="ctr">
                <a:lnSpc>
                  <a:spcPts val="4199"/>
                </a:lnSpc>
              </a:pPr>
              <a:r>
                <a:rPr lang="en-US" sz="2999">
                  <a:solidFill>
                    <a:srgbClr val="17726D"/>
                  </a:solidFill>
                  <a:latin typeface="Inter Bold"/>
                  <a:ea typeface="Inter Bold"/>
                  <a:cs typeface="Inter Bold"/>
                  <a:sym typeface="Inter Bold"/>
                </a:rPr>
                <a:t>01</a:t>
              </a:r>
            </a:p>
          </p:txBody>
        </p:sp>
      </p:grpSp>
      <p:grpSp>
        <p:nvGrpSpPr>
          <p:cNvPr name="Group 10" id="10"/>
          <p:cNvGrpSpPr/>
          <p:nvPr/>
        </p:nvGrpSpPr>
        <p:grpSpPr>
          <a:xfrm rot="0">
            <a:off x="839945" y="6406654"/>
            <a:ext cx="877649" cy="87764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12" id="12"/>
            <p:cNvSpPr txBox="true"/>
            <p:nvPr/>
          </p:nvSpPr>
          <p:spPr>
            <a:xfrm>
              <a:off x="76200" y="28575"/>
              <a:ext cx="660400" cy="708025"/>
            </a:xfrm>
            <a:prstGeom prst="rect">
              <a:avLst/>
            </a:prstGeom>
          </p:spPr>
          <p:txBody>
            <a:bodyPr anchor="ctr" rtlCol="false" tIns="44470" lIns="44470" bIns="44470" rIns="44470"/>
            <a:lstStyle/>
            <a:p>
              <a:pPr algn="ctr">
                <a:lnSpc>
                  <a:spcPts val="4199"/>
                </a:lnSpc>
              </a:pPr>
              <a:r>
                <a:rPr lang="en-US" sz="2999">
                  <a:solidFill>
                    <a:srgbClr val="17726D"/>
                  </a:solidFill>
                  <a:latin typeface="Inter Bold"/>
                  <a:ea typeface="Inter Bold"/>
                  <a:cs typeface="Inter Bold"/>
                  <a:sym typeface="Inter Bold"/>
                </a:rPr>
                <a:t>02</a:t>
              </a:r>
            </a:p>
          </p:txBody>
        </p:sp>
      </p:grpSp>
      <p:grpSp>
        <p:nvGrpSpPr>
          <p:cNvPr name="Group 13" id="13"/>
          <p:cNvGrpSpPr/>
          <p:nvPr/>
        </p:nvGrpSpPr>
        <p:grpSpPr>
          <a:xfrm rot="0">
            <a:off x="9590495" y="6406654"/>
            <a:ext cx="877649" cy="87764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15" id="15"/>
            <p:cNvSpPr txBox="true"/>
            <p:nvPr/>
          </p:nvSpPr>
          <p:spPr>
            <a:xfrm>
              <a:off x="76200" y="28575"/>
              <a:ext cx="660400" cy="708025"/>
            </a:xfrm>
            <a:prstGeom prst="rect">
              <a:avLst/>
            </a:prstGeom>
          </p:spPr>
          <p:txBody>
            <a:bodyPr anchor="ctr" rtlCol="false" tIns="44470" lIns="44470" bIns="44470" rIns="44470"/>
            <a:lstStyle/>
            <a:p>
              <a:pPr algn="ctr">
                <a:lnSpc>
                  <a:spcPts val="4199"/>
                </a:lnSpc>
              </a:pPr>
              <a:r>
                <a:rPr lang="en-US" sz="2999">
                  <a:solidFill>
                    <a:srgbClr val="17726D"/>
                  </a:solidFill>
                  <a:latin typeface="Inter Bold"/>
                  <a:ea typeface="Inter Bold"/>
                  <a:cs typeface="Inter Bold"/>
                  <a:sym typeface="Inter Bold"/>
                </a:rPr>
                <a:t>03</a:t>
              </a:r>
            </a:p>
          </p:txBody>
        </p:sp>
      </p:grpSp>
      <p:grpSp>
        <p:nvGrpSpPr>
          <p:cNvPr name="Group 16" id="16"/>
          <p:cNvGrpSpPr/>
          <p:nvPr/>
        </p:nvGrpSpPr>
        <p:grpSpPr>
          <a:xfrm rot="0">
            <a:off x="17400866" y="0"/>
            <a:ext cx="863406" cy="1914819"/>
            <a:chOff x="0" y="0"/>
            <a:chExt cx="227399" cy="504314"/>
          </a:xfrm>
        </p:grpSpPr>
        <p:sp>
          <p:nvSpPr>
            <p:cNvPr name="Freeform 17" id="17"/>
            <p:cNvSpPr/>
            <p:nvPr/>
          </p:nvSpPr>
          <p:spPr>
            <a:xfrm flipH="false" flipV="false" rot="0">
              <a:off x="0" y="0"/>
              <a:ext cx="227399" cy="504314"/>
            </a:xfrm>
            <a:custGeom>
              <a:avLst/>
              <a:gdLst/>
              <a:ahLst/>
              <a:cxnLst/>
              <a:rect r="r" b="b" t="t" l="l"/>
              <a:pathLst>
                <a:path h="504314" w="227399">
                  <a:moveTo>
                    <a:pt x="0" y="0"/>
                  </a:moveTo>
                  <a:lnTo>
                    <a:pt x="227399" y="0"/>
                  </a:lnTo>
                  <a:lnTo>
                    <a:pt x="227399" y="504314"/>
                  </a:lnTo>
                  <a:lnTo>
                    <a:pt x="0" y="504314"/>
                  </a:lnTo>
                  <a:close/>
                </a:path>
              </a:pathLst>
            </a:custGeom>
            <a:solidFill>
              <a:srgbClr val="17726D"/>
            </a:solidFill>
          </p:spPr>
        </p:sp>
        <p:sp>
          <p:nvSpPr>
            <p:cNvPr name="TextBox 18" id="18"/>
            <p:cNvSpPr txBox="true"/>
            <p:nvPr/>
          </p:nvSpPr>
          <p:spPr>
            <a:xfrm>
              <a:off x="0" y="-47625"/>
              <a:ext cx="227399" cy="551939"/>
            </a:xfrm>
            <a:prstGeom prst="rect">
              <a:avLst/>
            </a:prstGeom>
          </p:spPr>
          <p:txBody>
            <a:bodyPr anchor="ctr" rtlCol="false" tIns="50800" lIns="50800" bIns="50800" rIns="50800"/>
            <a:lstStyle/>
            <a:p>
              <a:pPr algn="ctr">
                <a:lnSpc>
                  <a:spcPts val="2479"/>
                </a:lnSpc>
              </a:pPr>
            </a:p>
          </p:txBody>
        </p:sp>
      </p:grpSp>
      <p:grpSp>
        <p:nvGrpSpPr>
          <p:cNvPr name="Group 19" id="19"/>
          <p:cNvGrpSpPr/>
          <p:nvPr/>
        </p:nvGrpSpPr>
        <p:grpSpPr>
          <a:xfrm rot="0">
            <a:off x="-1061650" y="8036778"/>
            <a:ext cx="3803190" cy="380319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22" id="22"/>
          <p:cNvGrpSpPr/>
          <p:nvPr/>
        </p:nvGrpSpPr>
        <p:grpSpPr>
          <a:xfrm rot="0">
            <a:off x="0" y="10094695"/>
            <a:ext cx="18264272" cy="192305"/>
            <a:chOff x="0" y="0"/>
            <a:chExt cx="4810343" cy="50648"/>
          </a:xfrm>
        </p:grpSpPr>
        <p:sp>
          <p:nvSpPr>
            <p:cNvPr name="Freeform 23" id="23"/>
            <p:cNvSpPr/>
            <p:nvPr/>
          </p:nvSpPr>
          <p:spPr>
            <a:xfrm flipH="false" flipV="false" rot="0">
              <a:off x="0" y="0"/>
              <a:ext cx="4810343" cy="50648"/>
            </a:xfrm>
            <a:custGeom>
              <a:avLst/>
              <a:gdLst/>
              <a:ahLst/>
              <a:cxnLst/>
              <a:rect r="r" b="b" t="t" l="l"/>
              <a:pathLst>
                <a:path h="50648" w="4810343">
                  <a:moveTo>
                    <a:pt x="0" y="0"/>
                  </a:moveTo>
                  <a:lnTo>
                    <a:pt x="4810343" y="0"/>
                  </a:lnTo>
                  <a:lnTo>
                    <a:pt x="4810343" y="50648"/>
                  </a:lnTo>
                  <a:lnTo>
                    <a:pt x="0" y="50648"/>
                  </a:lnTo>
                  <a:close/>
                </a:path>
              </a:pathLst>
            </a:custGeom>
            <a:solidFill>
              <a:srgbClr val="17726D"/>
            </a:solidFill>
          </p:spPr>
        </p:sp>
        <p:sp>
          <p:nvSpPr>
            <p:cNvPr name="TextBox 24" id="24"/>
            <p:cNvSpPr txBox="true"/>
            <p:nvPr/>
          </p:nvSpPr>
          <p:spPr>
            <a:xfrm>
              <a:off x="0" y="-47625"/>
              <a:ext cx="4810343" cy="98273"/>
            </a:xfrm>
            <a:prstGeom prst="rect">
              <a:avLst/>
            </a:prstGeom>
          </p:spPr>
          <p:txBody>
            <a:bodyPr anchor="ctr" rtlCol="false" tIns="50800" lIns="50800" bIns="50800" rIns="50800"/>
            <a:lstStyle/>
            <a:p>
              <a:pPr algn="ctr">
                <a:lnSpc>
                  <a:spcPts val="2479"/>
                </a:lnSpc>
              </a:pPr>
            </a:p>
          </p:txBody>
        </p:sp>
      </p:grpSp>
      <p:sp>
        <p:nvSpPr>
          <p:cNvPr name="TextBox 25" id="25"/>
          <p:cNvSpPr txBox="true"/>
          <p:nvPr/>
        </p:nvSpPr>
        <p:spPr>
          <a:xfrm rot="0">
            <a:off x="469455" y="104775"/>
            <a:ext cx="10206785" cy="2889885"/>
          </a:xfrm>
          <a:prstGeom prst="rect">
            <a:avLst/>
          </a:prstGeom>
        </p:spPr>
        <p:txBody>
          <a:bodyPr anchor="t" rtlCol="false" tIns="0" lIns="0" bIns="0" rIns="0">
            <a:spAutoFit/>
          </a:bodyPr>
          <a:lstStyle/>
          <a:p>
            <a:pPr algn="l">
              <a:lnSpc>
                <a:spcPts val="7560"/>
              </a:lnSpc>
            </a:pPr>
            <a:r>
              <a:rPr lang="en-US" sz="7200">
                <a:solidFill>
                  <a:srgbClr val="17726D"/>
                </a:solidFill>
                <a:latin typeface="Inter Bold"/>
                <a:ea typeface="Inter Bold"/>
                <a:cs typeface="Inter Bold"/>
                <a:sym typeface="Inter Bold"/>
              </a:rPr>
              <a:t>DECENT WORK AND ECONOMIC GROWTH</a:t>
            </a:r>
          </a:p>
          <a:p>
            <a:pPr algn="l">
              <a:lnSpc>
                <a:spcPts val="7560"/>
              </a:lnSpc>
            </a:pPr>
          </a:p>
        </p:txBody>
      </p:sp>
      <p:sp>
        <p:nvSpPr>
          <p:cNvPr name="TextBox 26" id="26"/>
          <p:cNvSpPr txBox="true"/>
          <p:nvPr/>
        </p:nvSpPr>
        <p:spPr>
          <a:xfrm rot="0">
            <a:off x="839945" y="2171875"/>
            <a:ext cx="6818840" cy="396240"/>
          </a:xfrm>
          <a:prstGeom prst="rect">
            <a:avLst/>
          </a:prstGeom>
        </p:spPr>
        <p:txBody>
          <a:bodyPr anchor="t" rtlCol="false" tIns="0" lIns="0" bIns="0" rIns="0">
            <a:spAutoFit/>
          </a:bodyPr>
          <a:lstStyle/>
          <a:p>
            <a:pPr algn="l" marL="0" indent="0" lvl="0">
              <a:lnSpc>
                <a:spcPts val="3359"/>
              </a:lnSpc>
            </a:pPr>
            <a:r>
              <a:rPr lang="en-US" sz="2400" spc="177">
                <a:solidFill>
                  <a:srgbClr val="000000"/>
                </a:solidFill>
                <a:latin typeface="Open Sans Bold"/>
                <a:ea typeface="Open Sans Bold"/>
                <a:cs typeface="Open Sans Bold"/>
                <a:sym typeface="Open Sans Bold"/>
              </a:rPr>
              <a:t>WE WILL SOLVE THE PROBLEMS</a:t>
            </a:r>
          </a:p>
        </p:txBody>
      </p:sp>
      <p:sp>
        <p:nvSpPr>
          <p:cNvPr name="TextBox 27" id="27"/>
          <p:cNvSpPr txBox="true"/>
          <p:nvPr/>
        </p:nvSpPr>
        <p:spPr>
          <a:xfrm rot="0">
            <a:off x="1925690" y="2992436"/>
            <a:ext cx="7664806" cy="455295"/>
          </a:xfrm>
          <a:prstGeom prst="rect">
            <a:avLst/>
          </a:prstGeom>
        </p:spPr>
        <p:txBody>
          <a:bodyPr anchor="t" rtlCol="false" tIns="0" lIns="0" bIns="0" rIns="0">
            <a:spAutoFit/>
          </a:bodyPr>
          <a:lstStyle/>
          <a:p>
            <a:pPr algn="l">
              <a:lnSpc>
                <a:spcPts val="3779"/>
              </a:lnSpc>
            </a:pPr>
            <a:r>
              <a:rPr lang="en-US" sz="2699">
                <a:solidFill>
                  <a:srgbClr val="000000"/>
                </a:solidFill>
                <a:latin typeface="Inter Bold"/>
                <a:ea typeface="Inter Bold"/>
                <a:cs typeface="Inter Bold"/>
                <a:sym typeface="Inter Bold"/>
              </a:rPr>
              <a:t> Lack of Access to Modern Accounting Tools</a:t>
            </a:r>
          </a:p>
        </p:txBody>
      </p:sp>
      <p:sp>
        <p:nvSpPr>
          <p:cNvPr name="TextBox 28" id="28"/>
          <p:cNvSpPr txBox="true"/>
          <p:nvPr/>
        </p:nvSpPr>
        <p:spPr>
          <a:xfrm rot="0">
            <a:off x="1925690" y="6602376"/>
            <a:ext cx="6548864" cy="455295"/>
          </a:xfrm>
          <a:prstGeom prst="rect">
            <a:avLst/>
          </a:prstGeom>
        </p:spPr>
        <p:txBody>
          <a:bodyPr anchor="t" rtlCol="false" tIns="0" lIns="0" bIns="0" rIns="0">
            <a:spAutoFit/>
          </a:bodyPr>
          <a:lstStyle/>
          <a:p>
            <a:pPr algn="l">
              <a:lnSpc>
                <a:spcPts val="3779"/>
              </a:lnSpc>
            </a:pPr>
            <a:r>
              <a:rPr lang="en-US" sz="2699">
                <a:solidFill>
                  <a:srgbClr val="000000"/>
                </a:solidFill>
                <a:latin typeface="Inter Bold"/>
                <a:ea typeface="Inter Bold"/>
                <a:cs typeface="Inter Bold"/>
                <a:sym typeface="Inter Bold"/>
              </a:rPr>
              <a:t> Insufficient Financial Literacy</a:t>
            </a:r>
          </a:p>
        </p:txBody>
      </p:sp>
      <p:sp>
        <p:nvSpPr>
          <p:cNvPr name="TextBox 29" id="29"/>
          <p:cNvSpPr txBox="true"/>
          <p:nvPr/>
        </p:nvSpPr>
        <p:spPr>
          <a:xfrm rot="0">
            <a:off x="10676240" y="6602376"/>
            <a:ext cx="6724626" cy="455295"/>
          </a:xfrm>
          <a:prstGeom prst="rect">
            <a:avLst/>
          </a:prstGeom>
        </p:spPr>
        <p:txBody>
          <a:bodyPr anchor="t" rtlCol="false" tIns="0" lIns="0" bIns="0" rIns="0">
            <a:spAutoFit/>
          </a:bodyPr>
          <a:lstStyle/>
          <a:p>
            <a:pPr algn="l">
              <a:lnSpc>
                <a:spcPts val="3779"/>
              </a:lnSpc>
            </a:pPr>
            <a:r>
              <a:rPr lang="en-US" sz="2699">
                <a:solidFill>
                  <a:srgbClr val="000000"/>
                </a:solidFill>
                <a:latin typeface="Inter Bold"/>
                <a:ea typeface="Inter Bold"/>
                <a:cs typeface="Inter Bold"/>
                <a:sym typeface="Inter Bold"/>
              </a:rPr>
              <a:t> Ineffective Financial Planning</a:t>
            </a:r>
          </a:p>
        </p:txBody>
      </p:sp>
      <p:sp>
        <p:nvSpPr>
          <p:cNvPr name="TextBox 30" id="30"/>
          <p:cNvSpPr txBox="true"/>
          <p:nvPr/>
        </p:nvSpPr>
        <p:spPr>
          <a:xfrm rot="0">
            <a:off x="1925690" y="3598164"/>
            <a:ext cx="6724626" cy="1369695"/>
          </a:xfrm>
          <a:prstGeom prst="rect">
            <a:avLst/>
          </a:prstGeom>
        </p:spPr>
        <p:txBody>
          <a:bodyPr anchor="t" rtlCol="false" tIns="0" lIns="0" bIns="0" rIns="0">
            <a:spAutoFit/>
          </a:bodyPr>
          <a:lstStyle/>
          <a:p>
            <a:pPr algn="just" marL="0" indent="0" lvl="0">
              <a:lnSpc>
                <a:spcPts val="3720"/>
              </a:lnSpc>
            </a:pPr>
            <a:r>
              <a:rPr lang="en-US" sz="2400">
                <a:solidFill>
                  <a:srgbClr val="000000"/>
                </a:solidFill>
                <a:latin typeface="Open Sans"/>
                <a:ea typeface="Open Sans"/>
                <a:cs typeface="Open Sans"/>
                <a:sym typeface="Open Sans"/>
              </a:rPr>
              <a:t>Many SMEs rely on outdated or manual accounting methods, leading to errors and inefficiencies.</a:t>
            </a:r>
          </a:p>
        </p:txBody>
      </p:sp>
      <p:sp>
        <p:nvSpPr>
          <p:cNvPr name="TextBox 31" id="31"/>
          <p:cNvSpPr txBox="true"/>
          <p:nvPr/>
        </p:nvSpPr>
        <p:spPr>
          <a:xfrm rot="0">
            <a:off x="1925690" y="7208103"/>
            <a:ext cx="6724626" cy="1369695"/>
          </a:xfrm>
          <a:prstGeom prst="rect">
            <a:avLst/>
          </a:prstGeom>
        </p:spPr>
        <p:txBody>
          <a:bodyPr anchor="t" rtlCol="false" tIns="0" lIns="0" bIns="0" rIns="0">
            <a:spAutoFit/>
          </a:bodyPr>
          <a:lstStyle/>
          <a:p>
            <a:pPr algn="just" marL="0" indent="0" lvl="0">
              <a:lnSpc>
                <a:spcPts val="3720"/>
              </a:lnSpc>
            </a:pPr>
            <a:r>
              <a:rPr lang="en-US" sz="2400">
                <a:solidFill>
                  <a:srgbClr val="000000"/>
                </a:solidFill>
                <a:latin typeface="Open Sans"/>
                <a:ea typeface="Open Sans"/>
                <a:cs typeface="Open Sans"/>
                <a:sym typeface="Open Sans"/>
              </a:rPr>
              <a:t>Business owners and employees often lack the necessary skills and knowledge to effectively manage finances and accounting</a:t>
            </a:r>
          </a:p>
        </p:txBody>
      </p:sp>
      <p:sp>
        <p:nvSpPr>
          <p:cNvPr name="TextBox 32" id="32"/>
          <p:cNvSpPr txBox="true"/>
          <p:nvPr/>
        </p:nvSpPr>
        <p:spPr>
          <a:xfrm rot="0">
            <a:off x="10676240" y="7208103"/>
            <a:ext cx="6724626" cy="1369695"/>
          </a:xfrm>
          <a:prstGeom prst="rect">
            <a:avLst/>
          </a:prstGeom>
        </p:spPr>
        <p:txBody>
          <a:bodyPr anchor="t" rtlCol="false" tIns="0" lIns="0" bIns="0" rIns="0">
            <a:spAutoFit/>
          </a:bodyPr>
          <a:lstStyle/>
          <a:p>
            <a:pPr algn="just" marL="0" indent="0" lvl="0">
              <a:lnSpc>
                <a:spcPts val="3720"/>
              </a:lnSpc>
            </a:pPr>
            <a:r>
              <a:rPr lang="en-US" sz="2400">
                <a:solidFill>
                  <a:srgbClr val="000000"/>
                </a:solidFill>
                <a:latin typeface="Open Sans"/>
                <a:ea typeface="Open Sans"/>
                <a:cs typeface="Open Sans"/>
                <a:sym typeface="Open Sans"/>
              </a:rPr>
              <a:t>Without accurate and timely financial data, SMEs struggle to make informed business decisions and plan for future growth.</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39945" y="6515138"/>
            <a:ext cx="6028378" cy="2314864"/>
            <a:chOff x="0" y="0"/>
            <a:chExt cx="8037837" cy="3086485"/>
          </a:xfrm>
        </p:grpSpPr>
        <p:pic>
          <p:nvPicPr>
            <p:cNvPr name="Picture 3" id="3"/>
            <p:cNvPicPr>
              <a:picLocks noChangeAspect="true"/>
            </p:cNvPicPr>
            <p:nvPr/>
          </p:nvPicPr>
          <p:blipFill>
            <a:blip r:embed="rId2"/>
            <a:srcRect l="0" t="16242" r="0" b="16242"/>
            <a:stretch>
              <a:fillRect/>
            </a:stretch>
          </p:blipFill>
          <p:spPr>
            <a:xfrm flipH="false" flipV="false">
              <a:off x="0" y="0"/>
              <a:ext cx="8037837" cy="3086485"/>
            </a:xfrm>
            <a:prstGeom prst="rect">
              <a:avLst/>
            </a:prstGeom>
          </p:spPr>
        </p:pic>
      </p:grpSp>
      <p:grpSp>
        <p:nvGrpSpPr>
          <p:cNvPr name="Group 4" id="4"/>
          <p:cNvGrpSpPr/>
          <p:nvPr/>
        </p:nvGrpSpPr>
        <p:grpSpPr>
          <a:xfrm rot="0">
            <a:off x="839945" y="4024168"/>
            <a:ext cx="6028378" cy="2314864"/>
            <a:chOff x="0" y="0"/>
            <a:chExt cx="8037837" cy="3086485"/>
          </a:xfrm>
        </p:grpSpPr>
        <p:pic>
          <p:nvPicPr>
            <p:cNvPr name="Picture 5" id="5"/>
            <p:cNvPicPr>
              <a:picLocks noChangeAspect="true"/>
            </p:cNvPicPr>
            <p:nvPr/>
          </p:nvPicPr>
          <p:blipFill>
            <a:blip r:embed="rId3"/>
            <a:srcRect l="0" t="24931" r="0" b="6701"/>
            <a:stretch>
              <a:fillRect/>
            </a:stretch>
          </p:blipFill>
          <p:spPr>
            <a:xfrm flipH="false" flipV="false">
              <a:off x="0" y="0"/>
              <a:ext cx="8037837" cy="3086485"/>
            </a:xfrm>
            <a:prstGeom prst="rect">
              <a:avLst/>
            </a:prstGeom>
          </p:spPr>
        </p:pic>
      </p:grpSp>
      <p:sp>
        <p:nvSpPr>
          <p:cNvPr name="TextBox 6" id="6"/>
          <p:cNvSpPr txBox="true"/>
          <p:nvPr/>
        </p:nvSpPr>
        <p:spPr>
          <a:xfrm rot="0">
            <a:off x="839945" y="562269"/>
            <a:ext cx="6818840" cy="984885"/>
          </a:xfrm>
          <a:prstGeom prst="rect">
            <a:avLst/>
          </a:prstGeom>
        </p:spPr>
        <p:txBody>
          <a:bodyPr anchor="t" rtlCol="false" tIns="0" lIns="0" bIns="0" rIns="0">
            <a:spAutoFit/>
          </a:bodyPr>
          <a:lstStyle/>
          <a:p>
            <a:pPr algn="l">
              <a:lnSpc>
                <a:spcPts val="7560"/>
              </a:lnSpc>
            </a:pPr>
            <a:r>
              <a:rPr lang="en-US" sz="7200">
                <a:solidFill>
                  <a:srgbClr val="17726D"/>
                </a:solidFill>
                <a:latin typeface="Inter Bold"/>
                <a:ea typeface="Inter Bold"/>
                <a:cs typeface="Inter Bold"/>
                <a:sym typeface="Inter Bold"/>
              </a:rPr>
              <a:t>SOLUTIONS</a:t>
            </a:r>
          </a:p>
        </p:txBody>
      </p:sp>
      <p:sp>
        <p:nvSpPr>
          <p:cNvPr name="TextBox 7" id="7"/>
          <p:cNvSpPr txBox="true"/>
          <p:nvPr/>
        </p:nvSpPr>
        <p:spPr>
          <a:xfrm rot="0">
            <a:off x="839945" y="1518579"/>
            <a:ext cx="6818840" cy="396240"/>
          </a:xfrm>
          <a:prstGeom prst="rect">
            <a:avLst/>
          </a:prstGeom>
        </p:spPr>
        <p:txBody>
          <a:bodyPr anchor="t" rtlCol="false" tIns="0" lIns="0" bIns="0" rIns="0">
            <a:spAutoFit/>
          </a:bodyPr>
          <a:lstStyle/>
          <a:p>
            <a:pPr algn="l" marL="0" indent="0" lvl="0">
              <a:lnSpc>
                <a:spcPts val="3359"/>
              </a:lnSpc>
            </a:pPr>
            <a:r>
              <a:rPr lang="en-US" sz="2400" spc="177">
                <a:solidFill>
                  <a:srgbClr val="000000"/>
                </a:solidFill>
                <a:latin typeface="Open Sans Bold"/>
                <a:ea typeface="Open Sans Bold"/>
                <a:cs typeface="Open Sans Bold"/>
                <a:sym typeface="Open Sans Bold"/>
              </a:rPr>
              <a:t>SOLUTIONS OF THE PROBLEMS</a:t>
            </a:r>
          </a:p>
        </p:txBody>
      </p:sp>
      <p:grpSp>
        <p:nvGrpSpPr>
          <p:cNvPr name="Group 8" id="8"/>
          <p:cNvGrpSpPr/>
          <p:nvPr/>
        </p:nvGrpSpPr>
        <p:grpSpPr>
          <a:xfrm rot="0">
            <a:off x="7718306" y="0"/>
            <a:ext cx="10569694" cy="10287000"/>
            <a:chOff x="0" y="0"/>
            <a:chExt cx="2783788" cy="2709333"/>
          </a:xfrm>
        </p:grpSpPr>
        <p:sp>
          <p:nvSpPr>
            <p:cNvPr name="Freeform 9" id="9"/>
            <p:cNvSpPr/>
            <p:nvPr/>
          </p:nvSpPr>
          <p:spPr>
            <a:xfrm flipH="false" flipV="false" rot="0">
              <a:off x="0" y="0"/>
              <a:ext cx="2783788" cy="2709333"/>
            </a:xfrm>
            <a:custGeom>
              <a:avLst/>
              <a:gdLst/>
              <a:ahLst/>
              <a:cxnLst/>
              <a:rect r="r" b="b" t="t" l="l"/>
              <a:pathLst>
                <a:path h="2709333" w="2783788">
                  <a:moveTo>
                    <a:pt x="0" y="0"/>
                  </a:moveTo>
                  <a:lnTo>
                    <a:pt x="2783788" y="0"/>
                  </a:lnTo>
                  <a:lnTo>
                    <a:pt x="2783788" y="2709333"/>
                  </a:lnTo>
                  <a:lnTo>
                    <a:pt x="0" y="2709333"/>
                  </a:lnTo>
                  <a:close/>
                </a:path>
              </a:pathLst>
            </a:custGeom>
            <a:solidFill>
              <a:srgbClr val="17726D"/>
            </a:solidFill>
          </p:spPr>
        </p:sp>
        <p:sp>
          <p:nvSpPr>
            <p:cNvPr name="TextBox 10" id="10"/>
            <p:cNvSpPr txBox="true"/>
            <p:nvPr/>
          </p:nvSpPr>
          <p:spPr>
            <a:xfrm>
              <a:off x="0" y="-47625"/>
              <a:ext cx="2783788" cy="2756958"/>
            </a:xfrm>
            <a:prstGeom prst="rect">
              <a:avLst/>
            </a:prstGeom>
          </p:spPr>
          <p:txBody>
            <a:bodyPr anchor="ctr" rtlCol="false" tIns="50800" lIns="50800" bIns="50800" rIns="50800"/>
            <a:lstStyle/>
            <a:p>
              <a:pPr algn="ctr">
                <a:lnSpc>
                  <a:spcPts val="2479"/>
                </a:lnSpc>
              </a:pPr>
            </a:p>
          </p:txBody>
        </p:sp>
      </p:grpSp>
      <p:sp>
        <p:nvSpPr>
          <p:cNvPr name="Freeform 11" id="11"/>
          <p:cNvSpPr/>
          <p:nvPr/>
        </p:nvSpPr>
        <p:spPr>
          <a:xfrm flipH="false" flipV="false" rot="0">
            <a:off x="839945" y="9258300"/>
            <a:ext cx="586293" cy="483692"/>
          </a:xfrm>
          <a:custGeom>
            <a:avLst/>
            <a:gdLst/>
            <a:ahLst/>
            <a:cxnLst/>
            <a:rect r="r" b="b" t="t" l="l"/>
            <a:pathLst>
              <a:path h="483692" w="586293">
                <a:moveTo>
                  <a:pt x="0" y="0"/>
                </a:moveTo>
                <a:lnTo>
                  <a:pt x="586293" y="0"/>
                </a:lnTo>
                <a:lnTo>
                  <a:pt x="586293" y="483692"/>
                </a:lnTo>
                <a:lnTo>
                  <a:pt x="0" y="4836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1572282" y="9265196"/>
            <a:ext cx="3191396" cy="422275"/>
          </a:xfrm>
          <a:prstGeom prst="rect">
            <a:avLst/>
          </a:prstGeom>
        </p:spPr>
        <p:txBody>
          <a:bodyPr anchor="t" rtlCol="false" tIns="0" lIns="0" bIns="0" rIns="0">
            <a:spAutoFit/>
          </a:bodyPr>
          <a:lstStyle/>
          <a:p>
            <a:pPr algn="l">
              <a:lnSpc>
                <a:spcPts val="3499"/>
              </a:lnSpc>
            </a:pPr>
            <a:r>
              <a:rPr lang="en-US" sz="2499">
                <a:solidFill>
                  <a:srgbClr val="000000"/>
                </a:solidFill>
                <a:latin typeface="Open Sans Semi-Bold"/>
                <a:ea typeface="Open Sans Semi-Bold"/>
                <a:cs typeface="Open Sans Semi-Bold"/>
                <a:sym typeface="Open Sans Semi-Bold"/>
              </a:rPr>
              <a:t>Thynk Unlimited</a:t>
            </a:r>
          </a:p>
        </p:txBody>
      </p:sp>
      <p:sp>
        <p:nvSpPr>
          <p:cNvPr name="AutoShape 13" id="13"/>
          <p:cNvSpPr/>
          <p:nvPr/>
        </p:nvSpPr>
        <p:spPr>
          <a:xfrm flipV="true">
            <a:off x="839945" y="2324009"/>
            <a:ext cx="1858299" cy="0"/>
          </a:xfrm>
          <a:prstGeom prst="line">
            <a:avLst/>
          </a:prstGeom>
          <a:ln cap="flat" w="76200">
            <a:solidFill>
              <a:srgbClr val="EAE4D2"/>
            </a:solidFill>
            <a:prstDash val="solid"/>
            <a:headEnd type="none" len="sm" w="sm"/>
            <a:tailEnd type="none" len="sm" w="sm"/>
          </a:ln>
        </p:spPr>
      </p:sp>
      <p:grpSp>
        <p:nvGrpSpPr>
          <p:cNvPr name="Group 14" id="14"/>
          <p:cNvGrpSpPr/>
          <p:nvPr/>
        </p:nvGrpSpPr>
        <p:grpSpPr>
          <a:xfrm rot="0">
            <a:off x="8493611" y="595884"/>
            <a:ext cx="877649" cy="87764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16" id="16"/>
            <p:cNvSpPr txBox="true"/>
            <p:nvPr/>
          </p:nvSpPr>
          <p:spPr>
            <a:xfrm>
              <a:off x="76200" y="28575"/>
              <a:ext cx="660400" cy="708025"/>
            </a:xfrm>
            <a:prstGeom prst="rect">
              <a:avLst/>
            </a:prstGeom>
          </p:spPr>
          <p:txBody>
            <a:bodyPr anchor="ctr" rtlCol="false" tIns="44470" lIns="44470" bIns="44470" rIns="44470"/>
            <a:lstStyle/>
            <a:p>
              <a:pPr algn="ctr">
                <a:lnSpc>
                  <a:spcPts val="4199"/>
                </a:lnSpc>
              </a:pPr>
              <a:r>
                <a:rPr lang="en-US" sz="2999">
                  <a:solidFill>
                    <a:srgbClr val="17726D"/>
                  </a:solidFill>
                  <a:latin typeface="Inter Bold"/>
                  <a:ea typeface="Inter Bold"/>
                  <a:cs typeface="Inter Bold"/>
                  <a:sym typeface="Inter Bold"/>
                </a:rPr>
                <a:t>01</a:t>
              </a:r>
            </a:p>
          </p:txBody>
        </p:sp>
      </p:grpSp>
      <p:sp>
        <p:nvSpPr>
          <p:cNvPr name="TextBox 17" id="17"/>
          <p:cNvSpPr txBox="true"/>
          <p:nvPr/>
        </p:nvSpPr>
        <p:spPr>
          <a:xfrm rot="0">
            <a:off x="9579356" y="791606"/>
            <a:ext cx="7641844" cy="455295"/>
          </a:xfrm>
          <a:prstGeom prst="rect">
            <a:avLst/>
          </a:prstGeom>
        </p:spPr>
        <p:txBody>
          <a:bodyPr anchor="t" rtlCol="false" tIns="0" lIns="0" bIns="0" rIns="0">
            <a:spAutoFit/>
          </a:bodyPr>
          <a:lstStyle/>
          <a:p>
            <a:pPr algn="l">
              <a:lnSpc>
                <a:spcPts val="3779"/>
              </a:lnSpc>
            </a:pPr>
            <a:r>
              <a:rPr lang="en-US" sz="2699">
                <a:solidFill>
                  <a:srgbClr val="FFFFFF"/>
                </a:solidFill>
                <a:latin typeface="Inter Bold"/>
                <a:ea typeface="Inter Bold"/>
                <a:cs typeface="Inter Bold"/>
                <a:sym typeface="Inter Bold"/>
              </a:rPr>
              <a:t> Implementing Accounting Software:</a:t>
            </a:r>
          </a:p>
        </p:txBody>
      </p:sp>
      <p:sp>
        <p:nvSpPr>
          <p:cNvPr name="TextBox 18" id="18"/>
          <p:cNvSpPr txBox="true"/>
          <p:nvPr/>
        </p:nvSpPr>
        <p:spPr>
          <a:xfrm rot="0">
            <a:off x="9579356" y="1397333"/>
            <a:ext cx="7641844" cy="1836420"/>
          </a:xfrm>
          <a:prstGeom prst="rect">
            <a:avLst/>
          </a:prstGeom>
        </p:spPr>
        <p:txBody>
          <a:bodyPr anchor="t" rtlCol="false" tIns="0" lIns="0" bIns="0" rIns="0">
            <a:spAutoFit/>
          </a:bodyPr>
          <a:lstStyle/>
          <a:p>
            <a:pPr algn="just" marL="0" indent="0" lvl="0">
              <a:lnSpc>
                <a:spcPts val="3720"/>
              </a:lnSpc>
            </a:pPr>
            <a:r>
              <a:rPr lang="en-US" sz="2400">
                <a:solidFill>
                  <a:srgbClr val="FFFFFF"/>
                </a:solidFill>
                <a:latin typeface="Open Sans"/>
                <a:ea typeface="Open Sans"/>
                <a:cs typeface="Open Sans"/>
                <a:sym typeface="Open Sans"/>
              </a:rPr>
              <a:t>Develop and promote user-friendly accounting software tailored to the needs of SMEs, enabling them to automate and streamline their accounting processes.</a:t>
            </a:r>
          </a:p>
        </p:txBody>
      </p:sp>
      <p:grpSp>
        <p:nvGrpSpPr>
          <p:cNvPr name="Group 19" id="19"/>
          <p:cNvGrpSpPr/>
          <p:nvPr/>
        </p:nvGrpSpPr>
        <p:grpSpPr>
          <a:xfrm rot="0">
            <a:off x="8493611" y="3729081"/>
            <a:ext cx="877649" cy="877649"/>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21" id="21"/>
            <p:cNvSpPr txBox="true"/>
            <p:nvPr/>
          </p:nvSpPr>
          <p:spPr>
            <a:xfrm>
              <a:off x="76200" y="28575"/>
              <a:ext cx="660400" cy="708025"/>
            </a:xfrm>
            <a:prstGeom prst="rect">
              <a:avLst/>
            </a:prstGeom>
          </p:spPr>
          <p:txBody>
            <a:bodyPr anchor="ctr" rtlCol="false" tIns="44470" lIns="44470" bIns="44470" rIns="44470"/>
            <a:lstStyle/>
            <a:p>
              <a:pPr algn="ctr">
                <a:lnSpc>
                  <a:spcPts val="4199"/>
                </a:lnSpc>
              </a:pPr>
              <a:r>
                <a:rPr lang="en-US" sz="2999">
                  <a:solidFill>
                    <a:srgbClr val="17726D"/>
                  </a:solidFill>
                  <a:latin typeface="Inter Bold"/>
                  <a:ea typeface="Inter Bold"/>
                  <a:cs typeface="Inter Bold"/>
                  <a:sym typeface="Inter Bold"/>
                </a:rPr>
                <a:t>02</a:t>
              </a:r>
            </a:p>
          </p:txBody>
        </p:sp>
      </p:grpSp>
      <p:sp>
        <p:nvSpPr>
          <p:cNvPr name="TextBox 22" id="22"/>
          <p:cNvSpPr txBox="true"/>
          <p:nvPr/>
        </p:nvSpPr>
        <p:spPr>
          <a:xfrm rot="0">
            <a:off x="9579356" y="3924802"/>
            <a:ext cx="7641844" cy="455295"/>
          </a:xfrm>
          <a:prstGeom prst="rect">
            <a:avLst/>
          </a:prstGeom>
        </p:spPr>
        <p:txBody>
          <a:bodyPr anchor="t" rtlCol="false" tIns="0" lIns="0" bIns="0" rIns="0">
            <a:spAutoFit/>
          </a:bodyPr>
          <a:lstStyle/>
          <a:p>
            <a:pPr algn="l">
              <a:lnSpc>
                <a:spcPts val="3779"/>
              </a:lnSpc>
            </a:pPr>
            <a:r>
              <a:rPr lang="en-US" sz="2699">
                <a:solidFill>
                  <a:srgbClr val="FFFFFF"/>
                </a:solidFill>
                <a:latin typeface="Inter Bold"/>
                <a:ea typeface="Inter Bold"/>
                <a:cs typeface="Inter Bold"/>
                <a:sym typeface="Inter Bold"/>
              </a:rPr>
              <a:t> Financial Literacy Programs:</a:t>
            </a:r>
          </a:p>
        </p:txBody>
      </p:sp>
      <p:sp>
        <p:nvSpPr>
          <p:cNvPr name="TextBox 23" id="23"/>
          <p:cNvSpPr txBox="true"/>
          <p:nvPr/>
        </p:nvSpPr>
        <p:spPr>
          <a:xfrm rot="0">
            <a:off x="9579356" y="4530530"/>
            <a:ext cx="7641844" cy="1836420"/>
          </a:xfrm>
          <a:prstGeom prst="rect">
            <a:avLst/>
          </a:prstGeom>
        </p:spPr>
        <p:txBody>
          <a:bodyPr anchor="t" rtlCol="false" tIns="0" lIns="0" bIns="0" rIns="0">
            <a:spAutoFit/>
          </a:bodyPr>
          <a:lstStyle/>
          <a:p>
            <a:pPr algn="just" marL="0" indent="0" lvl="0">
              <a:lnSpc>
                <a:spcPts val="3720"/>
              </a:lnSpc>
            </a:pPr>
            <a:r>
              <a:rPr lang="en-US" sz="2400">
                <a:solidFill>
                  <a:srgbClr val="FFFFFF"/>
                </a:solidFill>
                <a:latin typeface="Open Sans"/>
                <a:ea typeface="Open Sans"/>
                <a:cs typeface="Open Sans"/>
                <a:sym typeface="Open Sans"/>
              </a:rPr>
              <a:t>Use data to identify gaps in financial literacy among SME owners and employees and design targeted training programs to enhance their accounting skills and knowledge.</a:t>
            </a:r>
          </a:p>
        </p:txBody>
      </p:sp>
      <p:grpSp>
        <p:nvGrpSpPr>
          <p:cNvPr name="Group 24" id="24"/>
          <p:cNvGrpSpPr/>
          <p:nvPr/>
        </p:nvGrpSpPr>
        <p:grpSpPr>
          <a:xfrm rot="0">
            <a:off x="8493611" y="6862277"/>
            <a:ext cx="877649" cy="877649"/>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26" id="26"/>
            <p:cNvSpPr txBox="true"/>
            <p:nvPr/>
          </p:nvSpPr>
          <p:spPr>
            <a:xfrm>
              <a:off x="76200" y="28575"/>
              <a:ext cx="660400" cy="708025"/>
            </a:xfrm>
            <a:prstGeom prst="rect">
              <a:avLst/>
            </a:prstGeom>
          </p:spPr>
          <p:txBody>
            <a:bodyPr anchor="ctr" rtlCol="false" tIns="44470" lIns="44470" bIns="44470" rIns="44470"/>
            <a:lstStyle/>
            <a:p>
              <a:pPr algn="ctr">
                <a:lnSpc>
                  <a:spcPts val="4199"/>
                </a:lnSpc>
              </a:pPr>
              <a:r>
                <a:rPr lang="en-US" sz="2999">
                  <a:solidFill>
                    <a:srgbClr val="17726D"/>
                  </a:solidFill>
                  <a:latin typeface="Inter Bold"/>
                  <a:ea typeface="Inter Bold"/>
                  <a:cs typeface="Inter Bold"/>
                  <a:sym typeface="Inter Bold"/>
                </a:rPr>
                <a:t>02</a:t>
              </a:r>
            </a:p>
          </p:txBody>
        </p:sp>
      </p:grpSp>
      <p:sp>
        <p:nvSpPr>
          <p:cNvPr name="TextBox 27" id="27"/>
          <p:cNvSpPr txBox="true"/>
          <p:nvPr/>
        </p:nvSpPr>
        <p:spPr>
          <a:xfrm rot="0">
            <a:off x="9579356" y="7057999"/>
            <a:ext cx="7641844" cy="455295"/>
          </a:xfrm>
          <a:prstGeom prst="rect">
            <a:avLst/>
          </a:prstGeom>
        </p:spPr>
        <p:txBody>
          <a:bodyPr anchor="t" rtlCol="false" tIns="0" lIns="0" bIns="0" rIns="0">
            <a:spAutoFit/>
          </a:bodyPr>
          <a:lstStyle/>
          <a:p>
            <a:pPr algn="l">
              <a:lnSpc>
                <a:spcPts val="3779"/>
              </a:lnSpc>
            </a:pPr>
            <a:r>
              <a:rPr lang="en-US" sz="2699">
                <a:solidFill>
                  <a:srgbClr val="FFFFFF"/>
                </a:solidFill>
                <a:latin typeface="Inter Bold"/>
                <a:ea typeface="Inter Bold"/>
                <a:cs typeface="Inter Bold"/>
                <a:sym typeface="Inter Bold"/>
              </a:rPr>
              <a:t>Real-Time Financial Analytics:</a:t>
            </a:r>
          </a:p>
        </p:txBody>
      </p:sp>
      <p:sp>
        <p:nvSpPr>
          <p:cNvPr name="TextBox 28" id="28"/>
          <p:cNvSpPr txBox="true"/>
          <p:nvPr/>
        </p:nvSpPr>
        <p:spPr>
          <a:xfrm rot="0">
            <a:off x="9579356" y="7663726"/>
            <a:ext cx="7641844" cy="1836420"/>
          </a:xfrm>
          <a:prstGeom prst="rect">
            <a:avLst/>
          </a:prstGeom>
        </p:spPr>
        <p:txBody>
          <a:bodyPr anchor="t" rtlCol="false" tIns="0" lIns="0" bIns="0" rIns="0">
            <a:spAutoFit/>
          </a:bodyPr>
          <a:lstStyle/>
          <a:p>
            <a:pPr algn="just" marL="0" indent="0" lvl="0">
              <a:lnSpc>
                <a:spcPts val="3720"/>
              </a:lnSpc>
            </a:pPr>
            <a:r>
              <a:rPr lang="en-US" sz="2400">
                <a:solidFill>
                  <a:srgbClr val="FFFFFF"/>
                </a:solidFill>
                <a:latin typeface="Open Sans"/>
                <a:ea typeface="Open Sans"/>
                <a:cs typeface="Open Sans"/>
                <a:sym typeface="Open Sans"/>
              </a:rPr>
              <a:t>Provide SMEs with tools that offer real-time financial analytics and reporting, allowing them to make informed decisions based on accurate and up-to-date financial data.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839945" y="562269"/>
            <a:ext cx="8147912" cy="984885"/>
          </a:xfrm>
          <a:prstGeom prst="rect">
            <a:avLst/>
          </a:prstGeom>
        </p:spPr>
        <p:txBody>
          <a:bodyPr anchor="t" rtlCol="false" tIns="0" lIns="0" bIns="0" rIns="0">
            <a:spAutoFit/>
          </a:bodyPr>
          <a:lstStyle/>
          <a:p>
            <a:pPr algn="l">
              <a:lnSpc>
                <a:spcPts val="7560"/>
              </a:lnSpc>
            </a:pPr>
            <a:r>
              <a:rPr lang="en-US" sz="7200">
                <a:solidFill>
                  <a:srgbClr val="17726D"/>
                </a:solidFill>
                <a:latin typeface="Inter Bold"/>
                <a:ea typeface="Inter Bold"/>
                <a:cs typeface="Inter Bold"/>
                <a:sym typeface="Inter Bold"/>
              </a:rPr>
              <a:t>OUR SERVICE</a:t>
            </a:r>
          </a:p>
        </p:txBody>
      </p:sp>
      <p:sp>
        <p:nvSpPr>
          <p:cNvPr name="TextBox 3" id="3"/>
          <p:cNvSpPr txBox="true"/>
          <p:nvPr/>
        </p:nvSpPr>
        <p:spPr>
          <a:xfrm rot="0">
            <a:off x="849470" y="1556679"/>
            <a:ext cx="8138387" cy="396240"/>
          </a:xfrm>
          <a:prstGeom prst="rect">
            <a:avLst/>
          </a:prstGeom>
        </p:spPr>
        <p:txBody>
          <a:bodyPr anchor="t" rtlCol="false" tIns="0" lIns="0" bIns="0" rIns="0">
            <a:spAutoFit/>
          </a:bodyPr>
          <a:lstStyle/>
          <a:p>
            <a:pPr algn="l" marL="0" indent="0" lvl="0">
              <a:lnSpc>
                <a:spcPts val="3359"/>
              </a:lnSpc>
            </a:pPr>
            <a:r>
              <a:rPr lang="en-US" sz="2400" spc="177">
                <a:solidFill>
                  <a:srgbClr val="000000"/>
                </a:solidFill>
                <a:latin typeface="Open Sans Bold"/>
                <a:ea typeface="Open Sans Bold"/>
                <a:cs typeface="Open Sans Bold"/>
                <a:sym typeface="Open Sans Bold"/>
              </a:rPr>
              <a:t>WHAT WE COULD DO</a:t>
            </a:r>
          </a:p>
        </p:txBody>
      </p:sp>
      <p:grpSp>
        <p:nvGrpSpPr>
          <p:cNvPr name="Group 4" id="4"/>
          <p:cNvGrpSpPr/>
          <p:nvPr/>
        </p:nvGrpSpPr>
        <p:grpSpPr>
          <a:xfrm rot="0">
            <a:off x="9144000" y="457494"/>
            <a:ext cx="9144000" cy="1495425"/>
            <a:chOff x="0" y="0"/>
            <a:chExt cx="2408296" cy="393857"/>
          </a:xfrm>
        </p:grpSpPr>
        <p:sp>
          <p:nvSpPr>
            <p:cNvPr name="Freeform 5" id="5"/>
            <p:cNvSpPr/>
            <p:nvPr/>
          </p:nvSpPr>
          <p:spPr>
            <a:xfrm flipH="false" flipV="false" rot="0">
              <a:off x="0" y="0"/>
              <a:ext cx="2408296" cy="393857"/>
            </a:xfrm>
            <a:custGeom>
              <a:avLst/>
              <a:gdLst/>
              <a:ahLst/>
              <a:cxnLst/>
              <a:rect r="r" b="b" t="t" l="l"/>
              <a:pathLst>
                <a:path h="393857" w="2408296">
                  <a:moveTo>
                    <a:pt x="0" y="0"/>
                  </a:moveTo>
                  <a:lnTo>
                    <a:pt x="2408296" y="0"/>
                  </a:lnTo>
                  <a:lnTo>
                    <a:pt x="2408296" y="393857"/>
                  </a:lnTo>
                  <a:lnTo>
                    <a:pt x="0" y="393857"/>
                  </a:lnTo>
                  <a:close/>
                </a:path>
              </a:pathLst>
            </a:custGeom>
            <a:solidFill>
              <a:srgbClr val="17726D"/>
            </a:solidFill>
          </p:spPr>
        </p:sp>
        <p:sp>
          <p:nvSpPr>
            <p:cNvPr name="TextBox 6" id="6"/>
            <p:cNvSpPr txBox="true"/>
            <p:nvPr/>
          </p:nvSpPr>
          <p:spPr>
            <a:xfrm>
              <a:off x="0" y="-47625"/>
              <a:ext cx="2408296" cy="441482"/>
            </a:xfrm>
            <a:prstGeom prst="rect">
              <a:avLst/>
            </a:prstGeom>
          </p:spPr>
          <p:txBody>
            <a:bodyPr anchor="ctr" rtlCol="false" tIns="50800" lIns="50800" bIns="50800" rIns="50800"/>
            <a:lstStyle/>
            <a:p>
              <a:pPr algn="ctr">
                <a:lnSpc>
                  <a:spcPts val="2479"/>
                </a:lnSpc>
              </a:pPr>
            </a:p>
          </p:txBody>
        </p:sp>
      </p:grpSp>
      <p:grpSp>
        <p:nvGrpSpPr>
          <p:cNvPr name="Group 7" id="7"/>
          <p:cNvGrpSpPr/>
          <p:nvPr/>
        </p:nvGrpSpPr>
        <p:grpSpPr>
          <a:xfrm rot="0">
            <a:off x="839945" y="2000544"/>
            <a:ext cx="17448055" cy="4066861"/>
            <a:chOff x="0" y="0"/>
            <a:chExt cx="23264073" cy="5422481"/>
          </a:xfrm>
        </p:grpSpPr>
        <p:pic>
          <p:nvPicPr>
            <p:cNvPr name="Picture 8" id="8"/>
            <p:cNvPicPr>
              <a:picLocks noChangeAspect="true"/>
            </p:cNvPicPr>
            <p:nvPr/>
          </p:nvPicPr>
          <p:blipFill>
            <a:blip r:embed="rId2"/>
            <a:srcRect l="0" t="31574" r="0" b="31574"/>
            <a:stretch>
              <a:fillRect/>
            </a:stretch>
          </p:blipFill>
          <p:spPr>
            <a:xfrm flipH="false" flipV="false">
              <a:off x="0" y="0"/>
              <a:ext cx="23264073" cy="5422481"/>
            </a:xfrm>
            <a:prstGeom prst="rect">
              <a:avLst/>
            </a:prstGeom>
          </p:spPr>
        </p:pic>
      </p:grpSp>
      <p:sp>
        <p:nvSpPr>
          <p:cNvPr name="TextBox 9" id="9"/>
          <p:cNvSpPr txBox="true"/>
          <p:nvPr/>
        </p:nvSpPr>
        <p:spPr>
          <a:xfrm rot="0">
            <a:off x="7142671" y="6474557"/>
            <a:ext cx="5731209" cy="931545"/>
          </a:xfrm>
          <a:prstGeom prst="rect">
            <a:avLst/>
          </a:prstGeom>
        </p:spPr>
        <p:txBody>
          <a:bodyPr anchor="t" rtlCol="false" tIns="0" lIns="0" bIns="0" rIns="0">
            <a:spAutoFit/>
          </a:bodyPr>
          <a:lstStyle/>
          <a:p>
            <a:pPr algn="l">
              <a:lnSpc>
                <a:spcPts val="3779"/>
              </a:lnSpc>
            </a:pPr>
            <a:r>
              <a:rPr lang="en-US" sz="2699">
                <a:solidFill>
                  <a:srgbClr val="17726D"/>
                </a:solidFill>
                <a:latin typeface="Inter Bold"/>
                <a:ea typeface="Inter Bold"/>
                <a:cs typeface="Inter Bold"/>
                <a:sym typeface="Inter Bold"/>
              </a:rPr>
              <a:t>. Cash Flow Management Solutions:</a:t>
            </a:r>
          </a:p>
        </p:txBody>
      </p:sp>
      <p:grpSp>
        <p:nvGrpSpPr>
          <p:cNvPr name="Group 10" id="10"/>
          <p:cNvGrpSpPr/>
          <p:nvPr/>
        </p:nvGrpSpPr>
        <p:grpSpPr>
          <a:xfrm rot="0">
            <a:off x="-1061650" y="8036778"/>
            <a:ext cx="3803190" cy="380319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13" id="13"/>
          <p:cNvSpPr txBox="true"/>
          <p:nvPr/>
        </p:nvSpPr>
        <p:spPr>
          <a:xfrm rot="0">
            <a:off x="839945" y="7635228"/>
            <a:ext cx="17199701" cy="2769870"/>
          </a:xfrm>
          <a:prstGeom prst="rect">
            <a:avLst/>
          </a:prstGeom>
        </p:spPr>
        <p:txBody>
          <a:bodyPr anchor="t" rtlCol="false" tIns="0" lIns="0" bIns="0" rIns="0">
            <a:spAutoFit/>
          </a:bodyPr>
          <a:lstStyle/>
          <a:p>
            <a:pPr algn="just">
              <a:lnSpc>
                <a:spcPts val="3720"/>
              </a:lnSpc>
            </a:pPr>
            <a:r>
              <a:rPr lang="en-US" sz="2400">
                <a:solidFill>
                  <a:srgbClr val="000000"/>
                </a:solidFill>
                <a:latin typeface="Open Sans"/>
                <a:ea typeface="Open Sans"/>
                <a:cs typeface="Open Sans"/>
                <a:sym typeface="Open Sans"/>
              </a:rPr>
              <a:t>Develop data-driven tools that help SMEs manage their cash flow effectively, providing insights into cash flow patterns and offering recommendations to maintain a healthy cash balance.</a:t>
            </a:r>
          </a:p>
          <a:p>
            <a:pPr algn="just">
              <a:lnSpc>
                <a:spcPts val="3720"/>
              </a:lnSpc>
            </a:pPr>
            <a:r>
              <a:rPr lang="en-US" sz="2400">
                <a:solidFill>
                  <a:srgbClr val="000000"/>
                </a:solidFill>
                <a:latin typeface="Open Sans"/>
                <a:ea typeface="Open Sans"/>
                <a:cs typeface="Open Sans"/>
                <a:sym typeface="Open Sans"/>
              </a:rPr>
              <a:t>By utilizing data and modern accounting technology, APO Softwares Tech Company can support SMEs in improving their accounting practices, leading to more efficient operations, better financial decision-making, and ultimately contributing to economic growth and job creation in line with SDG.</a:t>
            </a:r>
          </a:p>
          <a:p>
            <a:pPr algn="just" marL="0" indent="0" lvl="0">
              <a:lnSpc>
                <a:spcPts val="3720"/>
              </a:lnSpc>
            </a:pPr>
          </a:p>
        </p:txBody>
      </p:sp>
      <p:sp>
        <p:nvSpPr>
          <p:cNvPr name="TextBox 14" id="14"/>
          <p:cNvSpPr txBox="true"/>
          <p:nvPr/>
        </p:nvSpPr>
        <p:spPr>
          <a:xfrm rot="0">
            <a:off x="14848250" y="970256"/>
            <a:ext cx="3191396" cy="422275"/>
          </a:xfrm>
          <a:prstGeom prst="rect">
            <a:avLst/>
          </a:prstGeom>
        </p:spPr>
        <p:txBody>
          <a:bodyPr anchor="t" rtlCol="false" tIns="0" lIns="0" bIns="0" rIns="0">
            <a:spAutoFit/>
          </a:bodyPr>
          <a:lstStyle/>
          <a:p>
            <a:pPr algn="l">
              <a:lnSpc>
                <a:spcPts val="3499"/>
              </a:lnSpc>
            </a:pPr>
            <a:r>
              <a:rPr lang="en-US" sz="2499">
                <a:solidFill>
                  <a:srgbClr val="FFFFFF"/>
                </a:solidFill>
                <a:latin typeface="Open Sans Semi-Bold"/>
                <a:ea typeface="Open Sans Semi-Bold"/>
                <a:cs typeface="Open Sans Semi-Bold"/>
                <a:sym typeface="Open Sans Semi-Bold"/>
              </a:rPr>
              <a:t>APO Softwares ltd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309161" cy="10287000"/>
            <a:chOff x="0" y="0"/>
            <a:chExt cx="2451795" cy="2709333"/>
          </a:xfrm>
        </p:grpSpPr>
        <p:sp>
          <p:nvSpPr>
            <p:cNvPr name="Freeform 3" id="3"/>
            <p:cNvSpPr/>
            <p:nvPr/>
          </p:nvSpPr>
          <p:spPr>
            <a:xfrm flipH="false" flipV="false" rot="0">
              <a:off x="0" y="0"/>
              <a:ext cx="2451795" cy="2709333"/>
            </a:xfrm>
            <a:custGeom>
              <a:avLst/>
              <a:gdLst/>
              <a:ahLst/>
              <a:cxnLst/>
              <a:rect r="r" b="b" t="t" l="l"/>
              <a:pathLst>
                <a:path h="2709333" w="2451795">
                  <a:moveTo>
                    <a:pt x="0" y="0"/>
                  </a:moveTo>
                  <a:lnTo>
                    <a:pt x="2451795" y="0"/>
                  </a:lnTo>
                  <a:lnTo>
                    <a:pt x="2451795" y="2709333"/>
                  </a:lnTo>
                  <a:lnTo>
                    <a:pt x="0" y="2709333"/>
                  </a:lnTo>
                  <a:close/>
                </a:path>
              </a:pathLst>
            </a:custGeom>
            <a:solidFill>
              <a:srgbClr val="17726D"/>
            </a:solidFill>
          </p:spPr>
        </p:sp>
        <p:sp>
          <p:nvSpPr>
            <p:cNvPr name="TextBox 4" id="4"/>
            <p:cNvSpPr txBox="true"/>
            <p:nvPr/>
          </p:nvSpPr>
          <p:spPr>
            <a:xfrm>
              <a:off x="0" y="-47625"/>
              <a:ext cx="2451795" cy="2756958"/>
            </a:xfrm>
            <a:prstGeom prst="rect">
              <a:avLst/>
            </a:prstGeom>
          </p:spPr>
          <p:txBody>
            <a:bodyPr anchor="ctr" rtlCol="false" tIns="50800" lIns="50800" bIns="50800" rIns="50800"/>
            <a:lstStyle/>
            <a:p>
              <a:pPr algn="ctr">
                <a:lnSpc>
                  <a:spcPts val="2479"/>
                </a:lnSpc>
              </a:pPr>
            </a:p>
          </p:txBody>
        </p:sp>
      </p:grpSp>
      <p:sp>
        <p:nvSpPr>
          <p:cNvPr name="Freeform 5" id="5"/>
          <p:cNvSpPr/>
          <p:nvPr/>
        </p:nvSpPr>
        <p:spPr>
          <a:xfrm flipH="false" flipV="false" rot="0">
            <a:off x="849470" y="3161337"/>
            <a:ext cx="7574678" cy="4487997"/>
          </a:xfrm>
          <a:custGeom>
            <a:avLst/>
            <a:gdLst/>
            <a:ahLst/>
            <a:cxnLst/>
            <a:rect r="r" b="b" t="t" l="l"/>
            <a:pathLst>
              <a:path h="4487997" w="7574678">
                <a:moveTo>
                  <a:pt x="0" y="0"/>
                </a:moveTo>
                <a:lnTo>
                  <a:pt x="7574678" y="0"/>
                </a:lnTo>
                <a:lnTo>
                  <a:pt x="7574678" y="4487996"/>
                </a:lnTo>
                <a:lnTo>
                  <a:pt x="0" y="44879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flipV="true">
            <a:off x="839945" y="2418387"/>
            <a:ext cx="1858299" cy="0"/>
          </a:xfrm>
          <a:prstGeom prst="line">
            <a:avLst/>
          </a:prstGeom>
          <a:ln cap="flat" w="76200">
            <a:solidFill>
              <a:srgbClr val="EAE4D2"/>
            </a:solidFill>
            <a:prstDash val="solid"/>
            <a:headEnd type="none" len="sm" w="sm"/>
            <a:tailEnd type="none" len="sm" w="sm"/>
          </a:ln>
        </p:spPr>
      </p:sp>
      <p:sp>
        <p:nvSpPr>
          <p:cNvPr name="Freeform 7" id="7"/>
          <p:cNvSpPr/>
          <p:nvPr/>
        </p:nvSpPr>
        <p:spPr>
          <a:xfrm flipH="false" flipV="false" rot="0">
            <a:off x="2074063" y="4699732"/>
            <a:ext cx="292554" cy="417934"/>
          </a:xfrm>
          <a:custGeom>
            <a:avLst/>
            <a:gdLst/>
            <a:ahLst/>
            <a:cxnLst/>
            <a:rect r="r" b="b" t="t" l="l"/>
            <a:pathLst>
              <a:path h="417934" w="292554">
                <a:moveTo>
                  <a:pt x="0" y="0"/>
                </a:moveTo>
                <a:lnTo>
                  <a:pt x="292554" y="0"/>
                </a:lnTo>
                <a:lnTo>
                  <a:pt x="292554" y="417934"/>
                </a:lnTo>
                <a:lnTo>
                  <a:pt x="0" y="4179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3238479" y="5808031"/>
            <a:ext cx="292554" cy="417934"/>
          </a:xfrm>
          <a:custGeom>
            <a:avLst/>
            <a:gdLst/>
            <a:ahLst/>
            <a:cxnLst/>
            <a:rect r="r" b="b" t="t" l="l"/>
            <a:pathLst>
              <a:path h="417934" w="292554">
                <a:moveTo>
                  <a:pt x="0" y="0"/>
                </a:moveTo>
                <a:lnTo>
                  <a:pt x="292554" y="0"/>
                </a:lnTo>
                <a:lnTo>
                  <a:pt x="292554" y="417934"/>
                </a:lnTo>
                <a:lnTo>
                  <a:pt x="0" y="4179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6212651" y="3843956"/>
            <a:ext cx="292554" cy="417934"/>
          </a:xfrm>
          <a:custGeom>
            <a:avLst/>
            <a:gdLst/>
            <a:ahLst/>
            <a:cxnLst/>
            <a:rect r="r" b="b" t="t" l="l"/>
            <a:pathLst>
              <a:path h="417934" w="292554">
                <a:moveTo>
                  <a:pt x="0" y="0"/>
                </a:moveTo>
                <a:lnTo>
                  <a:pt x="292554" y="0"/>
                </a:lnTo>
                <a:lnTo>
                  <a:pt x="292554" y="417934"/>
                </a:lnTo>
                <a:lnTo>
                  <a:pt x="0" y="4179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7254914" y="4460359"/>
            <a:ext cx="292554" cy="417934"/>
          </a:xfrm>
          <a:custGeom>
            <a:avLst/>
            <a:gdLst/>
            <a:ahLst/>
            <a:cxnLst/>
            <a:rect r="r" b="b" t="t" l="l"/>
            <a:pathLst>
              <a:path h="417934" w="292554">
                <a:moveTo>
                  <a:pt x="0" y="0"/>
                </a:moveTo>
                <a:lnTo>
                  <a:pt x="292554" y="0"/>
                </a:lnTo>
                <a:lnTo>
                  <a:pt x="292554" y="417934"/>
                </a:lnTo>
                <a:lnTo>
                  <a:pt x="0" y="4179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6793718" y="6345827"/>
            <a:ext cx="292554" cy="417934"/>
          </a:xfrm>
          <a:custGeom>
            <a:avLst/>
            <a:gdLst/>
            <a:ahLst/>
            <a:cxnLst/>
            <a:rect r="r" b="b" t="t" l="l"/>
            <a:pathLst>
              <a:path h="417934" w="292554">
                <a:moveTo>
                  <a:pt x="0" y="0"/>
                </a:moveTo>
                <a:lnTo>
                  <a:pt x="292554" y="0"/>
                </a:lnTo>
                <a:lnTo>
                  <a:pt x="292554" y="417934"/>
                </a:lnTo>
                <a:lnTo>
                  <a:pt x="0" y="4179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5747055" y="4878293"/>
            <a:ext cx="292554" cy="417934"/>
          </a:xfrm>
          <a:custGeom>
            <a:avLst/>
            <a:gdLst/>
            <a:ahLst/>
            <a:cxnLst/>
            <a:rect r="r" b="b" t="t" l="l"/>
            <a:pathLst>
              <a:path h="417934" w="292554">
                <a:moveTo>
                  <a:pt x="0" y="0"/>
                </a:moveTo>
                <a:lnTo>
                  <a:pt x="292554" y="0"/>
                </a:lnTo>
                <a:lnTo>
                  <a:pt x="292554" y="417934"/>
                </a:lnTo>
                <a:lnTo>
                  <a:pt x="0" y="4179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4772387" y="6465513"/>
            <a:ext cx="292554" cy="417934"/>
          </a:xfrm>
          <a:custGeom>
            <a:avLst/>
            <a:gdLst/>
            <a:ahLst/>
            <a:cxnLst/>
            <a:rect r="r" b="b" t="t" l="l"/>
            <a:pathLst>
              <a:path h="417934" w="292554">
                <a:moveTo>
                  <a:pt x="0" y="0"/>
                </a:moveTo>
                <a:lnTo>
                  <a:pt x="292553" y="0"/>
                </a:lnTo>
                <a:lnTo>
                  <a:pt x="292553" y="417934"/>
                </a:lnTo>
                <a:lnTo>
                  <a:pt x="0" y="4179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839945" y="562269"/>
            <a:ext cx="8147912" cy="984885"/>
          </a:xfrm>
          <a:prstGeom prst="rect">
            <a:avLst/>
          </a:prstGeom>
        </p:spPr>
        <p:txBody>
          <a:bodyPr anchor="t" rtlCol="false" tIns="0" lIns="0" bIns="0" rIns="0">
            <a:spAutoFit/>
          </a:bodyPr>
          <a:lstStyle/>
          <a:p>
            <a:pPr algn="l">
              <a:lnSpc>
                <a:spcPts val="7560"/>
              </a:lnSpc>
            </a:pPr>
            <a:r>
              <a:rPr lang="en-US" sz="7200">
                <a:solidFill>
                  <a:srgbClr val="FFFFFF"/>
                </a:solidFill>
                <a:latin typeface="Inter Bold"/>
                <a:ea typeface="Inter Bold"/>
                <a:cs typeface="Inter Bold"/>
                <a:sym typeface="Inter Bold"/>
              </a:rPr>
              <a:t>MARKET SIZE</a:t>
            </a:r>
          </a:p>
        </p:txBody>
      </p:sp>
      <p:sp>
        <p:nvSpPr>
          <p:cNvPr name="TextBox 15" id="15"/>
          <p:cNvSpPr txBox="true"/>
          <p:nvPr/>
        </p:nvSpPr>
        <p:spPr>
          <a:xfrm rot="0">
            <a:off x="849470" y="1556679"/>
            <a:ext cx="8138387" cy="396240"/>
          </a:xfrm>
          <a:prstGeom prst="rect">
            <a:avLst/>
          </a:prstGeom>
        </p:spPr>
        <p:txBody>
          <a:bodyPr anchor="t" rtlCol="false" tIns="0" lIns="0" bIns="0" rIns="0">
            <a:spAutoFit/>
          </a:bodyPr>
          <a:lstStyle/>
          <a:p>
            <a:pPr algn="l" marL="0" indent="0" lvl="0">
              <a:lnSpc>
                <a:spcPts val="3359"/>
              </a:lnSpc>
            </a:pPr>
            <a:r>
              <a:rPr lang="en-US" sz="2400" spc="177">
                <a:solidFill>
                  <a:srgbClr val="FFFFFF"/>
                </a:solidFill>
                <a:latin typeface="Open Sans Semi-Bold"/>
                <a:ea typeface="Open Sans Semi-Bold"/>
                <a:cs typeface="Open Sans Semi-Bold"/>
                <a:sym typeface="Open Sans Semi-Bold"/>
              </a:rPr>
              <a:t>OUR CLIENTS COME FROM EVERYWHERE</a:t>
            </a:r>
          </a:p>
        </p:txBody>
      </p:sp>
      <p:sp>
        <p:nvSpPr>
          <p:cNvPr name="TextBox 16" id="16"/>
          <p:cNvSpPr txBox="true"/>
          <p:nvPr/>
        </p:nvSpPr>
        <p:spPr>
          <a:xfrm rot="0">
            <a:off x="849470" y="8011283"/>
            <a:ext cx="7641844" cy="1692910"/>
          </a:xfrm>
          <a:prstGeom prst="rect">
            <a:avLst/>
          </a:prstGeom>
        </p:spPr>
        <p:txBody>
          <a:bodyPr anchor="t" rtlCol="false" tIns="0" lIns="0" bIns="0" rIns="0">
            <a:spAutoFit/>
          </a:bodyPr>
          <a:lstStyle/>
          <a:p>
            <a:pPr algn="just" marL="0" indent="0" lvl="0">
              <a:lnSpc>
                <a:spcPts val="3410"/>
              </a:lnSpc>
            </a:pPr>
            <a:r>
              <a:rPr lang="en-US" sz="2200">
                <a:solidFill>
                  <a:srgbClr val="FFFFFF"/>
                </a:solidFill>
                <a:latin typeface="Open Sans"/>
                <a:ea typeface="Open Sans"/>
                <a:cs typeface="Open Sans"/>
                <a:sym typeface="Open Sans"/>
              </a:rPr>
              <a:t>With a global perspective, our marketing agency has proudly served multinational clients, delivering tailored strategies that transcend borders and cultures, ensuring consistent brand success on a worldwide scale.</a:t>
            </a:r>
          </a:p>
        </p:txBody>
      </p:sp>
      <p:grpSp>
        <p:nvGrpSpPr>
          <p:cNvPr name="Group 17" id="17"/>
          <p:cNvGrpSpPr/>
          <p:nvPr/>
        </p:nvGrpSpPr>
        <p:grpSpPr>
          <a:xfrm rot="0">
            <a:off x="10096657" y="653223"/>
            <a:ext cx="6683462" cy="553720"/>
            <a:chOff x="0" y="0"/>
            <a:chExt cx="1760253" cy="145836"/>
          </a:xfrm>
        </p:grpSpPr>
        <p:sp>
          <p:nvSpPr>
            <p:cNvPr name="Freeform 18" id="18"/>
            <p:cNvSpPr/>
            <p:nvPr/>
          </p:nvSpPr>
          <p:spPr>
            <a:xfrm flipH="false" flipV="false" rot="0">
              <a:off x="0" y="0"/>
              <a:ext cx="1760253" cy="145836"/>
            </a:xfrm>
            <a:custGeom>
              <a:avLst/>
              <a:gdLst/>
              <a:ahLst/>
              <a:cxnLst/>
              <a:rect r="r" b="b" t="t" l="l"/>
              <a:pathLst>
                <a:path h="145836" w="1760253">
                  <a:moveTo>
                    <a:pt x="59077" y="0"/>
                  </a:moveTo>
                  <a:lnTo>
                    <a:pt x="1701177" y="0"/>
                  </a:lnTo>
                  <a:cubicBezTo>
                    <a:pt x="1716845" y="0"/>
                    <a:pt x="1731871" y="6224"/>
                    <a:pt x="1742950" y="17303"/>
                  </a:cubicBezTo>
                  <a:cubicBezTo>
                    <a:pt x="1754029" y="28382"/>
                    <a:pt x="1760253" y="43409"/>
                    <a:pt x="1760253" y="59077"/>
                  </a:cubicBezTo>
                  <a:lnTo>
                    <a:pt x="1760253" y="86759"/>
                  </a:lnTo>
                  <a:cubicBezTo>
                    <a:pt x="1760253" y="119386"/>
                    <a:pt x="1733804" y="145836"/>
                    <a:pt x="1701177" y="145836"/>
                  </a:cubicBezTo>
                  <a:lnTo>
                    <a:pt x="59077" y="145836"/>
                  </a:lnTo>
                  <a:cubicBezTo>
                    <a:pt x="43409" y="145836"/>
                    <a:pt x="28382" y="139611"/>
                    <a:pt x="17303" y="128532"/>
                  </a:cubicBezTo>
                  <a:cubicBezTo>
                    <a:pt x="6224" y="117453"/>
                    <a:pt x="0" y="102427"/>
                    <a:pt x="0" y="86759"/>
                  </a:cubicBezTo>
                  <a:lnTo>
                    <a:pt x="0" y="59077"/>
                  </a:lnTo>
                  <a:cubicBezTo>
                    <a:pt x="0" y="26450"/>
                    <a:pt x="26450" y="0"/>
                    <a:pt x="59077" y="0"/>
                  </a:cubicBezTo>
                  <a:close/>
                </a:path>
              </a:pathLst>
            </a:custGeom>
            <a:solidFill>
              <a:srgbClr val="17726D"/>
            </a:solidFill>
          </p:spPr>
        </p:sp>
        <p:sp>
          <p:nvSpPr>
            <p:cNvPr name="TextBox 19" id="19"/>
            <p:cNvSpPr txBox="true"/>
            <p:nvPr/>
          </p:nvSpPr>
          <p:spPr>
            <a:xfrm>
              <a:off x="0" y="-38100"/>
              <a:ext cx="1760253" cy="183936"/>
            </a:xfrm>
            <a:prstGeom prst="rect">
              <a:avLst/>
            </a:prstGeom>
          </p:spPr>
          <p:txBody>
            <a:bodyPr anchor="ctr" rtlCol="false" tIns="50800" lIns="50800" bIns="50800" rIns="50800"/>
            <a:lstStyle/>
            <a:p>
              <a:pPr algn="ctr">
                <a:lnSpc>
                  <a:spcPts val="3079"/>
                </a:lnSpc>
              </a:pPr>
              <a:r>
                <a:rPr lang="en-US" sz="2199">
                  <a:solidFill>
                    <a:srgbClr val="FFFFFF"/>
                  </a:solidFill>
                  <a:latin typeface="Inter Bold"/>
                  <a:ea typeface="Inter Bold"/>
                  <a:cs typeface="Inter Bold"/>
                  <a:sym typeface="Inter Bold"/>
                </a:rPr>
                <a:t>Total Available Market (TAM)</a:t>
              </a:r>
            </a:p>
          </p:txBody>
        </p:sp>
      </p:grpSp>
      <p:sp>
        <p:nvSpPr>
          <p:cNvPr name="TextBox 20" id="20"/>
          <p:cNvSpPr txBox="true"/>
          <p:nvPr/>
        </p:nvSpPr>
        <p:spPr>
          <a:xfrm rot="0">
            <a:off x="9938524" y="1324917"/>
            <a:ext cx="8200832" cy="835660"/>
          </a:xfrm>
          <a:prstGeom prst="rect">
            <a:avLst/>
          </a:prstGeom>
        </p:spPr>
        <p:txBody>
          <a:bodyPr anchor="t" rtlCol="false" tIns="0" lIns="0" bIns="0" rIns="0">
            <a:spAutoFit/>
          </a:bodyPr>
          <a:lstStyle/>
          <a:p>
            <a:pPr algn="just">
              <a:lnSpc>
                <a:spcPts val="3410"/>
              </a:lnSpc>
            </a:pPr>
            <a:r>
              <a:rPr lang="en-US" sz="2200">
                <a:solidFill>
                  <a:srgbClr val="000000"/>
                </a:solidFill>
                <a:latin typeface="Open Sans"/>
                <a:ea typeface="Open Sans"/>
                <a:cs typeface="Open Sans"/>
                <a:sym typeface="Open Sans"/>
              </a:rPr>
              <a:t>TAM=</a:t>
            </a:r>
          </a:p>
          <a:p>
            <a:pPr algn="just" marL="0" indent="0" lvl="0">
              <a:lnSpc>
                <a:spcPts val="3410"/>
              </a:lnSpc>
            </a:pPr>
            <a:r>
              <a:rPr lang="en-US" sz="2200">
                <a:solidFill>
                  <a:srgbClr val="000000"/>
                </a:solidFill>
                <a:latin typeface="Open Sans"/>
                <a:ea typeface="Open Sans"/>
                <a:cs typeface="Open Sans"/>
                <a:sym typeface="Open Sans"/>
              </a:rPr>
              <a:t>100,000xbusinesses×$500per business=$50,000,000</a:t>
            </a:r>
          </a:p>
        </p:txBody>
      </p:sp>
      <p:grpSp>
        <p:nvGrpSpPr>
          <p:cNvPr name="Group 21" id="21"/>
          <p:cNvGrpSpPr/>
          <p:nvPr/>
        </p:nvGrpSpPr>
        <p:grpSpPr>
          <a:xfrm rot="0">
            <a:off x="15941633" y="7975432"/>
            <a:ext cx="3803190" cy="3803190"/>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EAE4D2"/>
              </a:solidFill>
              <a:prstDash val="solid"/>
              <a:miter/>
            </a:ln>
          </p:spPr>
        </p:sp>
        <p:sp>
          <p:nvSpPr>
            <p:cNvPr name="TextBox 23" id="23"/>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2945152"/>
            <a:chOff x="0" y="0"/>
            <a:chExt cx="4816593" cy="775678"/>
          </a:xfrm>
        </p:grpSpPr>
        <p:sp>
          <p:nvSpPr>
            <p:cNvPr name="Freeform 3" id="3"/>
            <p:cNvSpPr/>
            <p:nvPr/>
          </p:nvSpPr>
          <p:spPr>
            <a:xfrm flipH="false" flipV="false" rot="0">
              <a:off x="0" y="0"/>
              <a:ext cx="4816592" cy="775678"/>
            </a:xfrm>
            <a:custGeom>
              <a:avLst/>
              <a:gdLst/>
              <a:ahLst/>
              <a:cxnLst/>
              <a:rect r="r" b="b" t="t" l="l"/>
              <a:pathLst>
                <a:path h="775678" w="4816592">
                  <a:moveTo>
                    <a:pt x="0" y="0"/>
                  </a:moveTo>
                  <a:lnTo>
                    <a:pt x="4816592" y="0"/>
                  </a:lnTo>
                  <a:lnTo>
                    <a:pt x="4816592" y="775678"/>
                  </a:lnTo>
                  <a:lnTo>
                    <a:pt x="0" y="775678"/>
                  </a:lnTo>
                  <a:close/>
                </a:path>
              </a:pathLst>
            </a:custGeom>
            <a:solidFill>
              <a:srgbClr val="17726D"/>
            </a:solidFill>
          </p:spPr>
        </p:sp>
        <p:sp>
          <p:nvSpPr>
            <p:cNvPr name="TextBox 4" id="4"/>
            <p:cNvSpPr txBox="true"/>
            <p:nvPr/>
          </p:nvSpPr>
          <p:spPr>
            <a:xfrm>
              <a:off x="0" y="-47625"/>
              <a:ext cx="4816593" cy="823303"/>
            </a:xfrm>
            <a:prstGeom prst="rect">
              <a:avLst/>
            </a:prstGeom>
          </p:spPr>
          <p:txBody>
            <a:bodyPr anchor="ctr" rtlCol="false" tIns="50800" lIns="50800" bIns="50800" rIns="50800"/>
            <a:lstStyle/>
            <a:p>
              <a:pPr algn="ctr">
                <a:lnSpc>
                  <a:spcPts val="2479"/>
                </a:lnSpc>
              </a:pPr>
            </a:p>
          </p:txBody>
        </p:sp>
      </p:grpSp>
      <p:sp>
        <p:nvSpPr>
          <p:cNvPr name="TextBox 5" id="5"/>
          <p:cNvSpPr txBox="true"/>
          <p:nvPr/>
        </p:nvSpPr>
        <p:spPr>
          <a:xfrm rot="0">
            <a:off x="820895" y="4631674"/>
            <a:ext cx="6127720" cy="1937385"/>
          </a:xfrm>
          <a:prstGeom prst="rect">
            <a:avLst/>
          </a:prstGeom>
        </p:spPr>
        <p:txBody>
          <a:bodyPr anchor="t" rtlCol="false" tIns="0" lIns="0" bIns="0" rIns="0">
            <a:spAutoFit/>
          </a:bodyPr>
          <a:lstStyle/>
          <a:p>
            <a:pPr algn="l">
              <a:lnSpc>
                <a:spcPts val="7560"/>
              </a:lnSpc>
            </a:pPr>
            <a:r>
              <a:rPr lang="en-US" sz="7200">
                <a:solidFill>
                  <a:srgbClr val="17726D"/>
                </a:solidFill>
                <a:latin typeface="Inter Bold"/>
                <a:ea typeface="Inter Bold"/>
                <a:cs typeface="Inter Bold"/>
                <a:sym typeface="Inter Bold"/>
              </a:rPr>
              <a:t>BUSINESS MODEL</a:t>
            </a:r>
          </a:p>
        </p:txBody>
      </p:sp>
      <p:sp>
        <p:nvSpPr>
          <p:cNvPr name="TextBox 6" id="6"/>
          <p:cNvSpPr txBox="true"/>
          <p:nvPr/>
        </p:nvSpPr>
        <p:spPr>
          <a:xfrm rot="0">
            <a:off x="849470" y="6607159"/>
            <a:ext cx="6099145" cy="396240"/>
          </a:xfrm>
          <a:prstGeom prst="rect">
            <a:avLst/>
          </a:prstGeom>
        </p:spPr>
        <p:txBody>
          <a:bodyPr anchor="t" rtlCol="false" tIns="0" lIns="0" bIns="0" rIns="0">
            <a:spAutoFit/>
          </a:bodyPr>
          <a:lstStyle/>
          <a:p>
            <a:pPr algn="l" marL="0" indent="0" lvl="0">
              <a:lnSpc>
                <a:spcPts val="3359"/>
              </a:lnSpc>
            </a:pPr>
            <a:r>
              <a:rPr lang="en-US" sz="2400" spc="177">
                <a:solidFill>
                  <a:srgbClr val="000000"/>
                </a:solidFill>
                <a:latin typeface="Open Sans Bold"/>
                <a:ea typeface="Open Sans Bold"/>
                <a:cs typeface="Open Sans Bold"/>
                <a:sym typeface="Open Sans Bold"/>
              </a:rPr>
              <a:t>OUR BUSINESS MODEL</a:t>
            </a:r>
          </a:p>
        </p:txBody>
      </p:sp>
      <p:grpSp>
        <p:nvGrpSpPr>
          <p:cNvPr name="Group 7" id="7"/>
          <p:cNvGrpSpPr/>
          <p:nvPr/>
        </p:nvGrpSpPr>
        <p:grpSpPr>
          <a:xfrm rot="0">
            <a:off x="15745226" y="-1332365"/>
            <a:ext cx="3803190" cy="380319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EAE4D2"/>
              </a:solidFill>
              <a:prstDash val="solid"/>
              <a:miter/>
            </a:ln>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10" id="10"/>
          <p:cNvGrpSpPr/>
          <p:nvPr/>
        </p:nvGrpSpPr>
        <p:grpSpPr>
          <a:xfrm rot="0">
            <a:off x="849470" y="752128"/>
            <a:ext cx="16589060" cy="3437392"/>
            <a:chOff x="0" y="0"/>
            <a:chExt cx="22118747" cy="4583190"/>
          </a:xfrm>
        </p:grpSpPr>
        <p:pic>
          <p:nvPicPr>
            <p:cNvPr name="Picture 11" id="11"/>
            <p:cNvPicPr>
              <a:picLocks noChangeAspect="true"/>
            </p:cNvPicPr>
            <p:nvPr/>
          </p:nvPicPr>
          <p:blipFill>
            <a:blip r:embed="rId2"/>
            <a:srcRect l="0" t="43919" r="0" b="21034"/>
            <a:stretch>
              <a:fillRect/>
            </a:stretch>
          </p:blipFill>
          <p:spPr>
            <a:xfrm flipH="false" flipV="false">
              <a:off x="0" y="0"/>
              <a:ext cx="22118747" cy="4583190"/>
            </a:xfrm>
            <a:prstGeom prst="rect">
              <a:avLst/>
            </a:prstGeom>
          </p:spPr>
        </p:pic>
      </p:grpSp>
      <p:sp>
        <p:nvSpPr>
          <p:cNvPr name="TextBox 12" id="12"/>
          <p:cNvSpPr txBox="true"/>
          <p:nvPr/>
        </p:nvSpPr>
        <p:spPr>
          <a:xfrm rot="0">
            <a:off x="5065230" y="5424154"/>
            <a:ext cx="12581591" cy="4223385"/>
          </a:xfrm>
          <a:prstGeom prst="rect">
            <a:avLst/>
          </a:prstGeom>
        </p:spPr>
        <p:txBody>
          <a:bodyPr anchor="t" rtlCol="false" tIns="0" lIns="0" bIns="0" rIns="0">
            <a:spAutoFit/>
          </a:bodyPr>
          <a:lstStyle/>
          <a:p>
            <a:pPr algn="just">
              <a:lnSpc>
                <a:spcPts val="4200"/>
              </a:lnSpc>
            </a:pPr>
            <a:r>
              <a:rPr lang="en-US" sz="2400">
                <a:solidFill>
                  <a:srgbClr val="000000"/>
                </a:solidFill>
                <a:latin typeface="Open Sans"/>
                <a:ea typeface="Open Sans"/>
                <a:cs typeface="Open Sans"/>
                <a:sym typeface="Open Sans"/>
              </a:rPr>
              <a:t>Value Proposition:</a:t>
            </a:r>
          </a:p>
          <a:p>
            <a:pPr algn="just" marL="518160" indent="-259080" lvl="1">
              <a:lnSpc>
                <a:spcPts val="4200"/>
              </a:lnSpc>
              <a:buFont typeface="Arial"/>
              <a:buChar char="•"/>
            </a:pPr>
            <a:r>
              <a:rPr lang="en-US" sz="2400">
                <a:solidFill>
                  <a:srgbClr val="000000"/>
                </a:solidFill>
                <a:latin typeface="Open Sans"/>
                <a:ea typeface="Open Sans"/>
                <a:cs typeface="Open Sans"/>
                <a:sym typeface="Open Sans"/>
              </a:rPr>
              <a:t>What: Apo Softwares offers cutting-edge, custom software solutions designed to enhance business efficiency, drive digital transformation, and solve complex technical challenges.</a:t>
            </a:r>
          </a:p>
          <a:p>
            <a:pPr algn="just" marL="518160" indent="-259080" lvl="1">
              <a:lnSpc>
                <a:spcPts val="4200"/>
              </a:lnSpc>
              <a:buFont typeface="Arial"/>
              <a:buChar char="•"/>
            </a:pPr>
            <a:r>
              <a:rPr lang="en-US" sz="2400">
                <a:solidFill>
                  <a:srgbClr val="000000"/>
                </a:solidFill>
                <a:latin typeface="Open Sans"/>
                <a:ea typeface="Open Sans"/>
                <a:cs typeface="Open Sans"/>
                <a:sym typeface="Open Sans"/>
              </a:rPr>
              <a:t>Why: Companies choose Apo Softwares for its tailored approach, innovative technology, and commitment to delivering high-quality, scalable software that meets their unique needs.</a:t>
            </a:r>
          </a:p>
          <a:p>
            <a:pPr algn="just" marL="0" indent="0" lvl="0">
              <a:lnSpc>
                <a:spcPts val="420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DAGOARl0W0A</dc:identifier>
  <dcterms:modified xsi:type="dcterms:W3CDTF">2011-08-01T06:04:30Z</dcterms:modified>
  <cp:revision>1</cp:revision>
  <dc:title>PLP Standard Pitch Deck Template</dc:title>
</cp:coreProperties>
</file>